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306" r:id="rId2"/>
    <p:sldId id="287" r:id="rId3"/>
    <p:sldId id="288" r:id="rId4"/>
    <p:sldId id="257" r:id="rId5"/>
    <p:sldId id="269" r:id="rId6"/>
    <p:sldId id="258" r:id="rId7"/>
    <p:sldId id="270" r:id="rId8"/>
    <p:sldId id="259" r:id="rId9"/>
    <p:sldId id="261" r:id="rId10"/>
    <p:sldId id="271" r:id="rId11"/>
    <p:sldId id="268" r:id="rId12"/>
    <p:sldId id="272" r:id="rId13"/>
    <p:sldId id="295" r:id="rId14"/>
    <p:sldId id="300" r:id="rId15"/>
    <p:sldId id="299" r:id="rId16"/>
    <p:sldId id="298" r:id="rId17"/>
    <p:sldId id="297" r:id="rId18"/>
    <p:sldId id="296" r:id="rId19"/>
    <p:sldId id="303" r:id="rId20"/>
    <p:sldId id="302" r:id="rId21"/>
    <p:sldId id="262" r:id="rId22"/>
    <p:sldId id="289" r:id="rId23"/>
    <p:sldId id="274" r:id="rId24"/>
    <p:sldId id="265" r:id="rId25"/>
    <p:sldId id="281" r:id="rId26"/>
    <p:sldId id="275" r:id="rId27"/>
    <p:sldId id="276" r:id="rId28"/>
    <p:sldId id="277" r:id="rId29"/>
    <p:sldId id="278" r:id="rId30"/>
    <p:sldId id="294" r:id="rId31"/>
    <p:sldId id="290" r:id="rId32"/>
    <p:sldId id="292" r:id="rId33"/>
    <p:sldId id="280" r:id="rId34"/>
    <p:sldId id="304" r:id="rId35"/>
    <p:sldId id="29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0D07C-5638-404B-8EF8-5CFEDCAFDE1D}" type="datetimeFigureOut">
              <a:rPr lang="ru-RU" smtClean="0"/>
              <a:pPr/>
              <a:t>03.12.2024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AEDF9-F794-4AA7-9BFF-C557BB85275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31</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075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03.12.2024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03.12.2024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iseases.medelement.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iseases.medelement.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iseases.medelement.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iseases.medelemen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emcardio.ru/blog/detskaya-kardiologiya/vidy-vrozhdenyh-porokov-serdca/obshchij-arterialnyj-stvo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duniver.com/Medical/cardiologia/68.html" TargetMode="External"/><Relationship Id="rId2" Type="http://schemas.openxmlformats.org/officeDocument/2006/relationships/hyperlink" Target="https://diseases.medelement.com/" TargetMode="External"/><Relationship Id="rId1" Type="http://schemas.openxmlformats.org/officeDocument/2006/relationships/slideLayout" Target="../slideLayouts/slideLayout2.xml"/><Relationship Id="rId5" Type="http://schemas.openxmlformats.org/officeDocument/2006/relationships/hyperlink" Target="https://kemcardio.ru/blog/detskaya-kardiologiya/vidy-vrozhdenyh-porokov-serdca/obshchij-arterialnyj-stvol" TargetMode="External"/><Relationship Id="rId4" Type="http://schemas.openxmlformats.org/officeDocument/2006/relationships/hyperlink" Target="https://youtu.be/FWSPJdQX2z8?si=W7vc-pxeErkoLx9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youtu.be/FWSPJdQX2z8?si=W7vc-pxeErkoLx9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s://youtu.be/FWSPJdQX2z8?si=W7vc-pxeErkoLx9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0" y="4960"/>
            <a:ext cx="9137386" cy="6853039"/>
          </a:xfrm>
          <a:prstGeom prst="rect">
            <a:avLst/>
          </a:prstGeom>
          <a:noFill/>
          <a:ln w="9525">
            <a:noFill/>
            <a:miter lim="800000"/>
            <a:headEnd/>
            <a:tailEnd/>
          </a:ln>
          <a:effectLst/>
        </p:spPr>
      </p:pic>
      <p:sp>
        <p:nvSpPr>
          <p:cNvPr id="5" name="Объект 2"/>
          <p:cNvSpPr txBox="1">
            <a:spLocks/>
          </p:cNvSpPr>
          <p:nvPr/>
        </p:nvSpPr>
        <p:spPr>
          <a:xfrm>
            <a:off x="819641" y="0"/>
            <a:ext cx="8022771" cy="334471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algn="ctr"/>
            <a:r>
              <a:rPr lang="ru-RU" sz="3900" dirty="0" smtClean="0">
                <a:solidFill>
                  <a:srgbClr val="FF0000"/>
                </a:solidFill>
                <a:latin typeface="Times New Roman" panose="02020603050405020304" pitchFamily="18" charset="0"/>
                <a:cs typeface="Times New Roman" panose="02020603050405020304" pitchFamily="18" charset="0"/>
              </a:rPr>
              <a:t>«</a:t>
            </a:r>
            <a:r>
              <a:rPr lang="ru-RU" sz="3900" dirty="0" err="1" smtClean="0">
                <a:solidFill>
                  <a:srgbClr val="FF0000"/>
                </a:solidFill>
                <a:latin typeface="Times New Roman" panose="02020603050405020304" pitchFamily="18" charset="0"/>
                <a:cs typeface="Times New Roman" panose="02020603050405020304" pitchFamily="18" charset="0"/>
              </a:rPr>
              <a:t>Жалпы</a:t>
            </a:r>
            <a:r>
              <a:rPr lang="ru-RU" sz="3900" dirty="0" smtClean="0">
                <a:solidFill>
                  <a:srgbClr val="FF0000"/>
                </a:solidFill>
                <a:latin typeface="Times New Roman" panose="02020603050405020304" pitchFamily="18" charset="0"/>
                <a:cs typeface="Times New Roman" panose="02020603050405020304" pitchFamily="18" charset="0"/>
              </a:rPr>
              <a:t> </a:t>
            </a:r>
            <a:r>
              <a:rPr lang="ru-RU" sz="3900" dirty="0" err="1" smtClean="0">
                <a:solidFill>
                  <a:srgbClr val="FF0000"/>
                </a:solidFill>
                <a:latin typeface="Times New Roman" panose="02020603050405020304" pitchFamily="18" charset="0"/>
                <a:cs typeface="Times New Roman" panose="02020603050405020304" pitchFamily="18" charset="0"/>
              </a:rPr>
              <a:t>артериялық сабау</a:t>
            </a:r>
            <a:r>
              <a:rPr lang="ru-RU" sz="3900" dirty="0" smtClean="0">
                <a:solidFill>
                  <a:srgbClr val="FF0000"/>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1"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 name="Объект 2"/>
          <p:cNvSpPr txBox="1">
            <a:spLocks/>
          </p:cNvSpPr>
          <p:nvPr/>
        </p:nvSpPr>
        <p:spPr>
          <a:xfrm>
            <a:off x="1121229" y="703229"/>
            <a:ext cx="8022771" cy="5675086"/>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1"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9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м.ғ.д., </a:t>
            </a:r>
            <a:r>
              <a:rPr kumimoji="0" lang="ru-RU"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профессор </a:t>
            </a:r>
            <a:r>
              <a:rPr kumimoji="0" lang="ru-RU" sz="19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Кабиева</a:t>
            </a:r>
            <a:r>
              <a:rPr kumimoji="0" lang="ru-RU"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Сауле </a:t>
            </a:r>
            <a:r>
              <a:rPr kumimoji="0" lang="ru-RU" sz="19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Маутовна</a:t>
            </a:r>
            <a:endParaRPr kumimoji="0" lang="ru-RU"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9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р</a:t>
            </a:r>
            <a:r>
              <a:rPr kumimoji="0" lang="kk-KZ"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езидент-кардиолог Қабылсейт Алуа Оралхановна</a:t>
            </a:r>
            <a:endParaRPr kumimoji="0" lang="ru-RU"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9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р</a:t>
            </a:r>
            <a:r>
              <a:rPr kumimoji="0" lang="kk-KZ"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езидент-кардиолог </a:t>
            </a:r>
            <a:r>
              <a:rPr kumimoji="0" lang="en-US"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kk-KZ"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Едіге Әлихан Әзілханұлы</a:t>
            </a:r>
            <a:endParaRPr kumimoji="0" lang="ru-RU" sz="19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2195736" y="114722"/>
            <a:ext cx="5143500" cy="3619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139952" y="6093296"/>
            <a:ext cx="1562100" cy="28575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1835696" y="61764"/>
            <a:ext cx="6686550" cy="3429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28674" name="Picture 2" descr="C:\Users\Edige\Desktop\12233\3.jpg"/>
          <p:cNvPicPr>
            <a:picLocks noChangeAspect="1" noChangeArrowheads="1"/>
          </p:cNvPicPr>
          <p:nvPr/>
        </p:nvPicPr>
        <p:blipFill>
          <a:blip r:embed="rId2" cstate="print"/>
          <a:srcRect/>
          <a:stretch>
            <a:fillRect/>
          </a:stretch>
        </p:blipFill>
        <p:spPr bwMode="auto">
          <a:xfrm>
            <a:off x="0" y="0"/>
            <a:ext cx="9144000" cy="6453336"/>
          </a:xfrm>
          <a:prstGeom prst="rect">
            <a:avLst/>
          </a:prstGeom>
          <a:noFill/>
        </p:spPr>
      </p:pic>
      <p:sp>
        <p:nvSpPr>
          <p:cNvPr id="5" name="TextBox 4"/>
          <p:cNvSpPr txBox="1"/>
          <p:nvPr/>
        </p:nvSpPr>
        <p:spPr>
          <a:xfrm>
            <a:off x="2771800" y="6444044"/>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6012160" y="2276872"/>
            <a:ext cx="2995023" cy="144016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940152" y="2276872"/>
            <a:ext cx="3024336" cy="14401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dirty="0" smtClean="0">
                <a:solidFill>
                  <a:srgbClr val="FF0000"/>
                </a:solidFill>
              </a:rPr>
              <a:t>Ақау типтері</a:t>
            </a:r>
            <a:endParaRPr lang="ru-RU" sz="3600" dirty="0">
              <a:solidFill>
                <a:srgbClr val="FF0000"/>
              </a:solidFill>
            </a:endParaRPr>
          </a:p>
        </p:txBody>
      </p:sp>
      <p:sp>
        <p:nvSpPr>
          <p:cNvPr id="3" name="Содержимое 2"/>
          <p:cNvSpPr>
            <a:spLocks noGrp="1"/>
          </p:cNvSpPr>
          <p:nvPr>
            <p:ph sz="quarter" idx="1"/>
          </p:nvPr>
        </p:nvSpPr>
        <p:spPr/>
        <p:txBody>
          <a:bodyPr>
            <a:normAutofit/>
          </a:bodyPr>
          <a:lstStyle/>
          <a:p>
            <a:r>
              <a:rPr lang="kk-KZ" sz="2800" dirty="0" smtClean="0">
                <a:solidFill>
                  <a:srgbClr val="002060"/>
                </a:solidFill>
              </a:rPr>
              <a:t>І тип – өкпе сабауы артериялық сабаудан   шығады.</a:t>
            </a:r>
          </a:p>
          <a:p>
            <a:r>
              <a:rPr lang="kk-KZ" sz="2800" dirty="0" smtClean="0">
                <a:solidFill>
                  <a:srgbClr val="002060"/>
                </a:solidFill>
              </a:rPr>
              <a:t>ІІ тип – өкпе артериялары артериялық сабаудың артқы қабырғасынан шығады.</a:t>
            </a:r>
          </a:p>
          <a:p>
            <a:r>
              <a:rPr lang="kk-KZ" sz="2800" dirty="0" smtClean="0">
                <a:solidFill>
                  <a:srgbClr val="002060"/>
                </a:solidFill>
              </a:rPr>
              <a:t>ІІІ тип – өкпе артериялары артериялық сабаудың бүйір қабырғасынан шығады.</a:t>
            </a:r>
          </a:p>
          <a:p>
            <a:r>
              <a:rPr lang="kk-KZ" sz="2800" dirty="0" smtClean="0">
                <a:solidFill>
                  <a:srgbClr val="002060"/>
                </a:solidFill>
              </a:rPr>
              <a:t>І</a:t>
            </a:r>
            <a:r>
              <a:rPr lang="en-US" sz="2800" dirty="0" smtClean="0">
                <a:solidFill>
                  <a:srgbClr val="002060"/>
                </a:solidFill>
              </a:rPr>
              <a:t>V </a:t>
            </a:r>
            <a:r>
              <a:rPr lang="ru-RU" sz="2800" dirty="0" smtClean="0">
                <a:solidFill>
                  <a:srgbClr val="002060"/>
                </a:solidFill>
              </a:rPr>
              <a:t>тип – </a:t>
            </a:r>
            <a:r>
              <a:rPr lang="ru-RU" sz="2800" dirty="0" err="1" smtClean="0">
                <a:solidFill>
                  <a:srgbClr val="002060"/>
                </a:solidFill>
              </a:rPr>
              <a:t>жалған артериялық сабау</a:t>
            </a:r>
            <a:r>
              <a:rPr lang="kk-KZ" sz="2800" dirty="0" smtClean="0">
                <a:solidFill>
                  <a:srgbClr val="002060"/>
                </a:solidFill>
              </a:rPr>
              <a:t>: өкпе артериялары болмайды.</a:t>
            </a:r>
            <a:endParaRPr lang="ru-RU" sz="2800" dirty="0">
              <a:solidFill>
                <a:srgbClr val="002060"/>
              </a:solidFill>
            </a:endParaRPr>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1800" y="6372036"/>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30721" name="Picture 1" descr="C:\Users\Edige\Desktop\36\11.jpg"/>
          <p:cNvPicPr>
            <a:picLocks noChangeAspect="1" noChangeArrowheads="1"/>
          </p:cNvPicPr>
          <p:nvPr/>
        </p:nvPicPr>
        <p:blipFill>
          <a:blip r:embed="rId2" cstate="print"/>
          <a:srcRect l="8104" t="3150" r="4285" b="23225"/>
          <a:stretch>
            <a:fillRect/>
          </a:stretch>
        </p:blipFill>
        <p:spPr bwMode="auto">
          <a:xfrm rot="16200000">
            <a:off x="1453344" y="-1453344"/>
            <a:ext cx="6237312" cy="914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7" name="Picture 3" descr="C:\Users\Edige\Desktop\36\1.jpg"/>
          <p:cNvPicPr>
            <a:picLocks noChangeAspect="1" noChangeArrowheads="1"/>
          </p:cNvPicPr>
          <p:nvPr/>
        </p:nvPicPr>
        <p:blipFill>
          <a:blip r:embed="rId2" cstate="print"/>
          <a:srcRect/>
          <a:stretch>
            <a:fillRect/>
          </a:stretch>
        </p:blipFill>
        <p:spPr bwMode="auto">
          <a:xfrm>
            <a:off x="0" y="692696"/>
            <a:ext cx="9144000" cy="4896544"/>
          </a:xfrm>
          <a:prstGeom prst="rect">
            <a:avLst/>
          </a:prstGeom>
          <a:noFill/>
        </p:spPr>
      </p:pic>
      <p:sp>
        <p:nvSpPr>
          <p:cNvPr id="6" name="TextBox 5"/>
          <p:cNvSpPr txBox="1"/>
          <p:nvPr/>
        </p:nvSpPr>
        <p:spPr>
          <a:xfrm>
            <a:off x="70992" y="5733256"/>
            <a:ext cx="9073008" cy="707886"/>
          </a:xfrm>
          <a:prstGeom prst="rect">
            <a:avLst/>
          </a:prstGeom>
          <a:noFill/>
        </p:spPr>
        <p:txBody>
          <a:bodyPr wrap="square" rtlCol="0">
            <a:spAutoFit/>
          </a:bodyPr>
          <a:lstStyle/>
          <a:p>
            <a:r>
              <a:rPr lang="kk-KZ" sz="2000" dirty="0" smtClean="0">
                <a:solidFill>
                  <a:srgbClr val="002060"/>
                </a:solidFill>
              </a:rPr>
              <a:t>Венозды қан қуысты веналардан оң жүрекшеге түседі,артериальды қан өкпе веналарынан сол жүрекшеге түседі.</a:t>
            </a:r>
            <a:endParaRPr lang="ru-RU" sz="2000" dirty="0">
              <a:solidFill>
                <a:srgbClr val="002060"/>
              </a:solidFill>
            </a:endParaRPr>
          </a:p>
        </p:txBody>
      </p:sp>
      <p:sp>
        <p:nvSpPr>
          <p:cNvPr id="7" name="TextBox 6"/>
          <p:cNvSpPr txBox="1"/>
          <p:nvPr/>
        </p:nvSpPr>
        <p:spPr>
          <a:xfrm>
            <a:off x="323528" y="4797152"/>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sp>
        <p:nvSpPr>
          <p:cNvPr id="8" name="Заголовок 1"/>
          <p:cNvSpPr>
            <a:spLocks noGrp="1"/>
          </p:cNvSpPr>
          <p:nvPr>
            <p:ph type="title"/>
          </p:nvPr>
        </p:nvSpPr>
        <p:spPr>
          <a:xfrm>
            <a:off x="179512" y="-315416"/>
            <a:ext cx="8229600" cy="1143000"/>
          </a:xfrm>
        </p:spPr>
        <p:txBody>
          <a:bodyPr>
            <a:normAutofit/>
          </a:bodyPr>
          <a:lstStyle/>
          <a:p>
            <a:r>
              <a:rPr lang="kk-KZ" sz="3600" dirty="0" smtClean="0">
                <a:solidFill>
                  <a:srgbClr val="FF0000"/>
                </a:solidFill>
              </a:rPr>
              <a:t>Гемодинамика</a:t>
            </a:r>
            <a:endParaRPr lang="ru-RU" sz="3600" dirty="0">
              <a:solidFill>
                <a:srgbClr val="FF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251520" y="2924944"/>
            <a:ext cx="1368152" cy="4953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7775848" y="2852936"/>
            <a:ext cx="1368152" cy="495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54" name="Picture 2" descr="C:\Users\Edige\Desktop\36\2.jpg"/>
          <p:cNvPicPr>
            <a:picLocks noChangeAspect="1" noChangeArrowheads="1"/>
          </p:cNvPicPr>
          <p:nvPr/>
        </p:nvPicPr>
        <p:blipFill>
          <a:blip r:embed="rId2" cstate="print"/>
          <a:srcRect/>
          <a:stretch>
            <a:fillRect/>
          </a:stretch>
        </p:blipFill>
        <p:spPr bwMode="auto">
          <a:xfrm>
            <a:off x="0" y="0"/>
            <a:ext cx="9144000" cy="5661248"/>
          </a:xfrm>
          <a:prstGeom prst="rect">
            <a:avLst/>
          </a:prstGeom>
          <a:noFill/>
        </p:spPr>
      </p:pic>
      <p:sp>
        <p:nvSpPr>
          <p:cNvPr id="5" name="TextBox 4"/>
          <p:cNvSpPr txBox="1"/>
          <p:nvPr/>
        </p:nvSpPr>
        <p:spPr>
          <a:xfrm>
            <a:off x="323528" y="4797152"/>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sp>
        <p:nvSpPr>
          <p:cNvPr id="6" name="Прямоугольник 5"/>
          <p:cNvSpPr/>
          <p:nvPr/>
        </p:nvSpPr>
        <p:spPr>
          <a:xfrm>
            <a:off x="215008" y="5733256"/>
            <a:ext cx="8928992" cy="707886"/>
          </a:xfrm>
          <a:prstGeom prst="rect">
            <a:avLst/>
          </a:prstGeom>
        </p:spPr>
        <p:txBody>
          <a:bodyPr wrap="square">
            <a:spAutoFit/>
          </a:bodyPr>
          <a:lstStyle/>
          <a:p>
            <a:r>
              <a:rPr lang="kk-KZ" sz="2000" dirty="0" smtClean="0">
                <a:solidFill>
                  <a:srgbClr val="002060"/>
                </a:solidFill>
              </a:rPr>
              <a:t>Венозды қан  оң жүрекшеден оң қарыншаға түседі,артериальды қан  сол жүрекшеден сол қарыншаға түседі.</a:t>
            </a:r>
            <a:endParaRPr lang="ru-RU" sz="2000" dirty="0"/>
          </a:p>
        </p:txBody>
      </p:sp>
      <p:pic>
        <p:nvPicPr>
          <p:cNvPr id="7" name="Picture 2"/>
          <p:cNvPicPr>
            <a:picLocks noChangeAspect="1" noChangeArrowheads="1"/>
          </p:cNvPicPr>
          <p:nvPr/>
        </p:nvPicPr>
        <p:blipFill>
          <a:blip r:embed="rId3" cstate="print"/>
          <a:srcRect/>
          <a:stretch>
            <a:fillRect/>
          </a:stretch>
        </p:blipFill>
        <p:spPr bwMode="auto">
          <a:xfrm>
            <a:off x="323528" y="2348880"/>
            <a:ext cx="1368152" cy="4953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596336" y="2204864"/>
            <a:ext cx="1368152" cy="495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0178" name="Picture 2" descr="C:\Users\Edige\Desktop\36\3.jpg"/>
          <p:cNvPicPr>
            <a:picLocks noChangeAspect="1" noChangeArrowheads="1"/>
          </p:cNvPicPr>
          <p:nvPr/>
        </p:nvPicPr>
        <p:blipFill>
          <a:blip r:embed="rId2" cstate="print"/>
          <a:srcRect/>
          <a:stretch>
            <a:fillRect/>
          </a:stretch>
        </p:blipFill>
        <p:spPr bwMode="auto">
          <a:xfrm>
            <a:off x="0" y="0"/>
            <a:ext cx="9144000" cy="5877272"/>
          </a:xfrm>
          <a:prstGeom prst="rect">
            <a:avLst/>
          </a:prstGeom>
          <a:noFill/>
        </p:spPr>
      </p:pic>
      <p:sp>
        <p:nvSpPr>
          <p:cNvPr id="4" name="Прямоугольник 3"/>
          <p:cNvSpPr/>
          <p:nvPr/>
        </p:nvSpPr>
        <p:spPr>
          <a:xfrm>
            <a:off x="251520" y="5949280"/>
            <a:ext cx="8676456" cy="707886"/>
          </a:xfrm>
          <a:prstGeom prst="rect">
            <a:avLst/>
          </a:prstGeom>
        </p:spPr>
        <p:txBody>
          <a:bodyPr wrap="square">
            <a:spAutoFit/>
          </a:bodyPr>
          <a:lstStyle/>
          <a:p>
            <a:r>
              <a:rPr lang="kk-KZ" sz="2000" dirty="0" smtClean="0">
                <a:solidFill>
                  <a:srgbClr val="002060"/>
                </a:solidFill>
              </a:rPr>
              <a:t>Артериялық және венозды қан қарыншааралық дефект арқылы артериялық сабауға өтіп,сонда араласып,аралас қанға айналады.</a:t>
            </a:r>
          </a:p>
        </p:txBody>
      </p:sp>
      <p:sp>
        <p:nvSpPr>
          <p:cNvPr id="5" name="TextBox 4"/>
          <p:cNvSpPr txBox="1"/>
          <p:nvPr/>
        </p:nvSpPr>
        <p:spPr>
          <a:xfrm>
            <a:off x="323528" y="4797152"/>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6" name="Picture 2"/>
          <p:cNvPicPr>
            <a:picLocks noChangeAspect="1" noChangeArrowheads="1"/>
          </p:cNvPicPr>
          <p:nvPr/>
        </p:nvPicPr>
        <p:blipFill>
          <a:blip r:embed="rId3" cstate="print"/>
          <a:srcRect/>
          <a:stretch>
            <a:fillRect/>
          </a:stretch>
        </p:blipFill>
        <p:spPr bwMode="auto">
          <a:xfrm>
            <a:off x="179512" y="2636912"/>
            <a:ext cx="1368152" cy="495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775848" y="2348880"/>
            <a:ext cx="1368152" cy="495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02" name="Picture 2" descr="C:\Users\Edige\Desktop\36\4.jpg"/>
          <p:cNvPicPr>
            <a:picLocks noChangeAspect="1" noChangeArrowheads="1"/>
          </p:cNvPicPr>
          <p:nvPr/>
        </p:nvPicPr>
        <p:blipFill>
          <a:blip r:embed="rId2" cstate="print"/>
          <a:srcRect/>
          <a:stretch>
            <a:fillRect/>
          </a:stretch>
        </p:blipFill>
        <p:spPr bwMode="auto">
          <a:xfrm>
            <a:off x="0" y="0"/>
            <a:ext cx="9144000" cy="5589240"/>
          </a:xfrm>
          <a:prstGeom prst="rect">
            <a:avLst/>
          </a:prstGeom>
          <a:noFill/>
        </p:spPr>
      </p:pic>
      <p:sp>
        <p:nvSpPr>
          <p:cNvPr id="4" name="Прямоугольник 3"/>
          <p:cNvSpPr/>
          <p:nvPr/>
        </p:nvSpPr>
        <p:spPr>
          <a:xfrm>
            <a:off x="251520" y="5805264"/>
            <a:ext cx="8676456" cy="707886"/>
          </a:xfrm>
          <a:prstGeom prst="rect">
            <a:avLst/>
          </a:prstGeom>
        </p:spPr>
        <p:txBody>
          <a:bodyPr wrap="square">
            <a:spAutoFit/>
          </a:bodyPr>
          <a:lstStyle/>
          <a:p>
            <a:r>
              <a:rPr lang="kk-KZ" sz="2000" dirty="0" smtClean="0">
                <a:solidFill>
                  <a:srgbClr val="002060"/>
                </a:solidFill>
              </a:rPr>
              <a:t>Аралас қан жүйелік шеткері қарсыластық жоғары болғандықтан төмен қысымды өкпелік артерияларға көптеп ағады.</a:t>
            </a:r>
          </a:p>
        </p:txBody>
      </p:sp>
      <p:sp>
        <p:nvSpPr>
          <p:cNvPr id="5" name="TextBox 4"/>
          <p:cNvSpPr txBox="1"/>
          <p:nvPr/>
        </p:nvSpPr>
        <p:spPr>
          <a:xfrm>
            <a:off x="323528" y="4797152"/>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6" name="Picture 2"/>
          <p:cNvPicPr>
            <a:picLocks noChangeAspect="1" noChangeArrowheads="1"/>
          </p:cNvPicPr>
          <p:nvPr/>
        </p:nvPicPr>
        <p:blipFill>
          <a:blip r:embed="rId3" cstate="print"/>
          <a:srcRect/>
          <a:stretch>
            <a:fillRect/>
          </a:stretch>
        </p:blipFill>
        <p:spPr bwMode="auto">
          <a:xfrm>
            <a:off x="467544" y="2492896"/>
            <a:ext cx="1368152" cy="495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524328" y="2204864"/>
            <a:ext cx="1368152" cy="4953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308304" y="476672"/>
            <a:ext cx="1835696" cy="1161133"/>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2699792" y="0"/>
            <a:ext cx="2495550" cy="40466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2226" name="Picture 2" descr="C:\Users\Edige\Desktop\36\12.jpg"/>
          <p:cNvPicPr>
            <a:picLocks noChangeAspect="1" noChangeArrowheads="1"/>
          </p:cNvPicPr>
          <p:nvPr/>
        </p:nvPicPr>
        <p:blipFill>
          <a:blip r:embed="rId2" cstate="print"/>
          <a:srcRect/>
          <a:stretch>
            <a:fillRect/>
          </a:stretch>
        </p:blipFill>
        <p:spPr bwMode="auto">
          <a:xfrm>
            <a:off x="0" y="0"/>
            <a:ext cx="9144000" cy="5157192"/>
          </a:xfrm>
          <a:prstGeom prst="rect">
            <a:avLst/>
          </a:prstGeom>
          <a:noFill/>
        </p:spPr>
      </p:pic>
      <p:sp>
        <p:nvSpPr>
          <p:cNvPr id="4" name="Прямоугольник 3"/>
          <p:cNvSpPr/>
          <p:nvPr/>
        </p:nvSpPr>
        <p:spPr>
          <a:xfrm>
            <a:off x="251520" y="5445224"/>
            <a:ext cx="8676456" cy="707886"/>
          </a:xfrm>
          <a:prstGeom prst="rect">
            <a:avLst/>
          </a:prstGeom>
        </p:spPr>
        <p:txBody>
          <a:bodyPr wrap="square">
            <a:spAutoFit/>
          </a:bodyPr>
          <a:lstStyle/>
          <a:p>
            <a:r>
              <a:rPr lang="kk-KZ" sz="2000" dirty="0" smtClean="0">
                <a:solidFill>
                  <a:srgbClr val="002060"/>
                </a:solidFill>
              </a:rPr>
              <a:t>Қан ағысының көп бөлігі жоғары қысымы бар тамырдан гөрі төмен қысымы бар тамырға қарай бағытталады.</a:t>
            </a:r>
          </a:p>
        </p:txBody>
      </p:sp>
      <p:sp>
        <p:nvSpPr>
          <p:cNvPr id="5" name="TextBox 4"/>
          <p:cNvSpPr txBox="1"/>
          <p:nvPr/>
        </p:nvSpPr>
        <p:spPr>
          <a:xfrm>
            <a:off x="5580112" y="4509120"/>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6" name="Picture 2"/>
          <p:cNvPicPr>
            <a:picLocks noChangeAspect="1" noChangeArrowheads="1"/>
          </p:cNvPicPr>
          <p:nvPr/>
        </p:nvPicPr>
        <p:blipFill>
          <a:blip r:embed="rId3" cstate="print"/>
          <a:srcRect/>
          <a:stretch>
            <a:fillRect/>
          </a:stretch>
        </p:blipFill>
        <p:spPr bwMode="auto">
          <a:xfrm>
            <a:off x="6156176" y="1556792"/>
            <a:ext cx="2376264" cy="1161133"/>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051720" y="332656"/>
            <a:ext cx="3744416" cy="5760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0" name="Picture 2" descr="C:\Users\Edige\Desktop\36\5.jpg"/>
          <p:cNvPicPr>
            <a:picLocks noChangeAspect="1" noChangeArrowheads="1"/>
          </p:cNvPicPr>
          <p:nvPr/>
        </p:nvPicPr>
        <p:blipFill>
          <a:blip r:embed="rId2" cstate="print"/>
          <a:srcRect/>
          <a:stretch>
            <a:fillRect/>
          </a:stretch>
        </p:blipFill>
        <p:spPr bwMode="auto">
          <a:xfrm>
            <a:off x="0" y="0"/>
            <a:ext cx="9144000" cy="5445224"/>
          </a:xfrm>
          <a:prstGeom prst="rect">
            <a:avLst/>
          </a:prstGeom>
          <a:noFill/>
        </p:spPr>
      </p:pic>
      <p:sp>
        <p:nvSpPr>
          <p:cNvPr id="4" name="Прямоугольник 3"/>
          <p:cNvSpPr/>
          <p:nvPr/>
        </p:nvSpPr>
        <p:spPr>
          <a:xfrm>
            <a:off x="251520" y="5661248"/>
            <a:ext cx="8676456" cy="707886"/>
          </a:xfrm>
          <a:prstGeom prst="rect">
            <a:avLst/>
          </a:prstGeom>
        </p:spPr>
        <p:txBody>
          <a:bodyPr wrap="square">
            <a:spAutoFit/>
          </a:bodyPr>
          <a:lstStyle/>
          <a:p>
            <a:r>
              <a:rPr lang="kk-KZ" sz="2000" dirty="0" smtClean="0">
                <a:solidFill>
                  <a:srgbClr val="002060"/>
                </a:solidFill>
              </a:rPr>
              <a:t>Жүйелік шеткері қарсыластықты жеңу үшін оң қарынша гипертрофияланады(қысымдық жүктеме).</a:t>
            </a:r>
          </a:p>
        </p:txBody>
      </p:sp>
      <p:sp>
        <p:nvSpPr>
          <p:cNvPr id="5" name="TextBox 4"/>
          <p:cNvSpPr txBox="1"/>
          <p:nvPr/>
        </p:nvSpPr>
        <p:spPr>
          <a:xfrm>
            <a:off x="323528" y="4797152"/>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6" name="Picture 2"/>
          <p:cNvPicPr>
            <a:picLocks noChangeAspect="1" noChangeArrowheads="1"/>
          </p:cNvPicPr>
          <p:nvPr/>
        </p:nvPicPr>
        <p:blipFill>
          <a:blip r:embed="rId3" cstate="print"/>
          <a:srcRect/>
          <a:stretch>
            <a:fillRect/>
          </a:stretch>
        </p:blipFill>
        <p:spPr bwMode="auto">
          <a:xfrm>
            <a:off x="395536" y="2420888"/>
            <a:ext cx="1368152" cy="495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775848" y="2276872"/>
            <a:ext cx="1368152" cy="495300"/>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7308304" y="476672"/>
            <a:ext cx="1835696" cy="1161133"/>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611560" y="3933056"/>
            <a:ext cx="2200275" cy="99060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2771800" y="0"/>
            <a:ext cx="2495550" cy="4046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4274" name="Picture 2" descr="C:\Users\Edige\Desktop\36\9.jpg"/>
          <p:cNvPicPr>
            <a:picLocks noChangeAspect="1" noChangeArrowheads="1"/>
          </p:cNvPicPr>
          <p:nvPr/>
        </p:nvPicPr>
        <p:blipFill>
          <a:blip r:embed="rId2" cstate="print"/>
          <a:srcRect/>
          <a:stretch>
            <a:fillRect/>
          </a:stretch>
        </p:blipFill>
        <p:spPr bwMode="auto">
          <a:xfrm>
            <a:off x="0" y="0"/>
            <a:ext cx="9144000" cy="5013176"/>
          </a:xfrm>
          <a:prstGeom prst="rect">
            <a:avLst/>
          </a:prstGeom>
          <a:noFill/>
        </p:spPr>
      </p:pic>
      <p:sp>
        <p:nvSpPr>
          <p:cNvPr id="4" name="Прямоугольник 3"/>
          <p:cNvSpPr/>
          <p:nvPr/>
        </p:nvSpPr>
        <p:spPr>
          <a:xfrm>
            <a:off x="251520" y="5157192"/>
            <a:ext cx="8676456" cy="1477328"/>
          </a:xfrm>
          <a:prstGeom prst="rect">
            <a:avLst/>
          </a:prstGeom>
        </p:spPr>
        <p:txBody>
          <a:bodyPr wrap="square">
            <a:spAutoFit/>
          </a:bodyPr>
          <a:lstStyle/>
          <a:p>
            <a:r>
              <a:rPr lang="kk-KZ" dirty="0" smtClean="0">
                <a:solidFill>
                  <a:srgbClr val="002060"/>
                </a:solidFill>
              </a:rPr>
              <a:t>Өкпе артерияларында қан көлемі көбейіп,кіші қанайналым шеңберінің гиперволемиясына әкеледі.Ол өз кезегінде өкпелік гипертензияға әкеледі және жүректің сол жақ камераларына келетін қан көлемін көбейтіп,олардың көлемдік жүктемесіне алып келеді.Нәтижесінде сол қарынша мен жүрекшенің дилатациясы дамиды</a:t>
            </a:r>
          </a:p>
        </p:txBody>
      </p:sp>
      <p:sp>
        <p:nvSpPr>
          <p:cNvPr id="5" name="TextBox 4"/>
          <p:cNvSpPr txBox="1"/>
          <p:nvPr/>
        </p:nvSpPr>
        <p:spPr>
          <a:xfrm>
            <a:off x="395536" y="4581128"/>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6" name="Picture 7"/>
          <p:cNvPicPr>
            <a:picLocks noChangeAspect="1" noChangeArrowheads="1"/>
          </p:cNvPicPr>
          <p:nvPr/>
        </p:nvPicPr>
        <p:blipFill>
          <a:blip r:embed="rId3" cstate="print"/>
          <a:srcRect/>
          <a:stretch>
            <a:fillRect/>
          </a:stretch>
        </p:blipFill>
        <p:spPr bwMode="auto">
          <a:xfrm>
            <a:off x="4427984" y="188640"/>
            <a:ext cx="2088232" cy="399874"/>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95536" y="2060848"/>
            <a:ext cx="1368152" cy="4953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588224" y="1772816"/>
            <a:ext cx="2555776" cy="131445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6588224" y="404664"/>
            <a:ext cx="2555776" cy="1080119"/>
          </a:xfrm>
          <a:prstGeom prst="rect">
            <a:avLst/>
          </a:prstGeom>
          <a:noFill/>
          <a:ln w="9525">
            <a:noFill/>
            <a:miter lim="800000"/>
            <a:headEnd/>
            <a:tailEnd/>
          </a:ln>
        </p:spPr>
      </p:pic>
      <p:pic>
        <p:nvPicPr>
          <p:cNvPr id="11" name="Picture 6"/>
          <p:cNvPicPr>
            <a:picLocks noChangeAspect="1" noChangeArrowheads="1"/>
          </p:cNvPicPr>
          <p:nvPr/>
        </p:nvPicPr>
        <p:blipFill>
          <a:blip r:embed="rId7" cstate="print"/>
          <a:srcRect/>
          <a:stretch>
            <a:fillRect/>
          </a:stretch>
        </p:blipFill>
        <p:spPr bwMode="auto">
          <a:xfrm>
            <a:off x="467544" y="3429000"/>
            <a:ext cx="2200275" cy="9906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979712" y="0"/>
            <a:ext cx="2495550" cy="4046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2C45C3-ECBE-66CE-0AF3-DD3FAD1FEB48}"/>
            </a:ext>
          </a:extLst>
        </p:cNvPr>
        <p:cNvGrpSpPr/>
        <p:nvPr/>
      </p:nvGrpSpPr>
      <p:grpSpPr>
        <a:xfrm>
          <a:off x="0" y="0"/>
          <a:ext cx="0" cy="0"/>
          <a:chOff x="0" y="0"/>
          <a:chExt cx="0" cy="0"/>
        </a:xfrm>
      </p:grpSpPr>
      <p:sp>
        <p:nvSpPr>
          <p:cNvPr id="4" name="Объект 3">
            <a:extLst>
              <a:ext uri="{FF2B5EF4-FFF2-40B4-BE49-F238E27FC236}">
                <a16:creationId xmlns:a16="http://schemas.microsoft.com/office/drawing/2014/main" xmlns="" id="{91656611-8ADA-E7E8-F4D3-564CAE792C10}"/>
              </a:ext>
            </a:extLst>
          </p:cNvPr>
          <p:cNvSpPr>
            <a:spLocks noGrp="1"/>
          </p:cNvSpPr>
          <p:nvPr>
            <p:ph sz="quarter" idx="1"/>
          </p:nvPr>
        </p:nvSpPr>
        <p:spPr>
          <a:xfrm>
            <a:off x="755576" y="1412776"/>
            <a:ext cx="7886700" cy="4351338"/>
          </a:xfrm>
        </p:spPr>
        <p:txBody>
          <a:bodyPr>
            <a:normAutofit/>
          </a:bodyPr>
          <a:lstStyle/>
          <a:p>
            <a:r>
              <a:rPr lang="kk-KZ" sz="2800" b="1" dirty="0" smtClean="0">
                <a:solidFill>
                  <a:schemeClr val="accent1">
                    <a:lumMod val="50000"/>
                  </a:schemeClr>
                </a:solidFill>
              </a:rPr>
              <a:t>Жалпы артериялық сабау </a:t>
            </a:r>
            <a:r>
              <a:rPr lang="kk-KZ" sz="2800" dirty="0" smtClean="0">
                <a:solidFill>
                  <a:schemeClr val="accent1">
                    <a:lumMod val="50000"/>
                  </a:schemeClr>
                </a:solidFill>
              </a:rPr>
              <a:t>– Жүйелік,өкпелік,коронарлы қайайналымды қамтамасыз ететін жүрек негізінен шығатын бір ғана тамырдың болуымен көрінетін жүректің туа пайда болған ақауы.</a:t>
            </a:r>
          </a:p>
          <a:p>
            <a:pPr>
              <a:buNone/>
            </a:pPr>
            <a:r>
              <a:rPr lang="kk-KZ" sz="2800" dirty="0" smtClean="0">
                <a:solidFill>
                  <a:schemeClr val="accent1">
                    <a:lumMod val="50000"/>
                  </a:schemeClr>
                </a:solidFill>
              </a:rPr>
              <a:t> </a:t>
            </a:r>
          </a:p>
          <a:p>
            <a:r>
              <a:rPr lang="kk-KZ" sz="2800" dirty="0" smtClean="0">
                <a:solidFill>
                  <a:schemeClr val="accent1">
                    <a:lumMod val="50000"/>
                  </a:schemeClr>
                </a:solidFill>
              </a:rPr>
              <a:t>Басқаша атауы – </a:t>
            </a:r>
            <a:r>
              <a:rPr lang="kk-KZ" sz="2800" b="1" dirty="0" smtClean="0">
                <a:solidFill>
                  <a:schemeClr val="accent1">
                    <a:lumMod val="50000"/>
                  </a:schemeClr>
                </a:solidFill>
              </a:rPr>
              <a:t>персистирлеуші артериялық сабау</a:t>
            </a:r>
            <a:r>
              <a:rPr lang="kk-KZ" sz="2800" dirty="0" smtClean="0">
                <a:solidFill>
                  <a:schemeClr val="accent1">
                    <a:lumMod val="50000"/>
                  </a:schemeClr>
                </a:solidFill>
              </a:rPr>
              <a:t>. </a:t>
            </a:r>
            <a:endParaRPr lang="ru-RU" sz="2800" dirty="0" smtClean="0">
              <a:solidFill>
                <a:schemeClr val="accent1">
                  <a:lumMod val="50000"/>
                </a:schemeClr>
              </a:solidFill>
            </a:endParaRPr>
          </a:p>
          <a:p>
            <a:pPr marL="0" indent="0" algn="ctr">
              <a:buNone/>
            </a:pPr>
            <a:r>
              <a:rPr lang="ru-RU" altLang="ru-RU" sz="28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x-none" dirty="0">
              <a:solidFill>
                <a:schemeClr val="accent1">
                  <a:lumMod val="50000"/>
                </a:schemeClr>
              </a:solidFill>
            </a:endParaRPr>
          </a:p>
        </p:txBody>
      </p:sp>
      <p:sp>
        <p:nvSpPr>
          <p:cNvPr id="6" name="Прямоугольник 5"/>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extLst>
      <p:ext uri="{BB962C8B-B14F-4D97-AF65-F5344CB8AC3E}">
        <p14:creationId xmlns:p14="http://schemas.microsoft.com/office/powerpoint/2010/main" xmlns="" val="4292095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blob:https://web.whatsapp.com/0be64229-b3e8-426a-b277-90c3dc75f3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5298" name="Picture 2" descr="C:\Users\Edige\Desktop\36\10.jpg"/>
          <p:cNvPicPr>
            <a:picLocks noChangeAspect="1" noChangeArrowheads="1"/>
          </p:cNvPicPr>
          <p:nvPr/>
        </p:nvPicPr>
        <p:blipFill>
          <a:blip r:embed="rId2" cstate="print"/>
          <a:srcRect/>
          <a:stretch>
            <a:fillRect/>
          </a:stretch>
        </p:blipFill>
        <p:spPr bwMode="auto">
          <a:xfrm>
            <a:off x="0" y="0"/>
            <a:ext cx="9144000" cy="5445224"/>
          </a:xfrm>
          <a:prstGeom prst="rect">
            <a:avLst/>
          </a:prstGeom>
          <a:noFill/>
        </p:spPr>
      </p:pic>
      <p:sp>
        <p:nvSpPr>
          <p:cNvPr id="4" name="Прямоугольник 3"/>
          <p:cNvSpPr/>
          <p:nvPr/>
        </p:nvSpPr>
        <p:spPr>
          <a:xfrm>
            <a:off x="179512" y="5517232"/>
            <a:ext cx="8676456" cy="1200329"/>
          </a:xfrm>
          <a:prstGeom prst="rect">
            <a:avLst/>
          </a:prstGeom>
        </p:spPr>
        <p:txBody>
          <a:bodyPr wrap="square">
            <a:spAutoFit/>
          </a:bodyPr>
          <a:lstStyle/>
          <a:p>
            <a:r>
              <a:rPr lang="kk-KZ" dirty="0" smtClean="0">
                <a:solidFill>
                  <a:srgbClr val="002060"/>
                </a:solidFill>
              </a:rPr>
              <a:t>Сол жақ камералардың көлемдік жүктемесі нәтижесінде сол қарынша мен жүрекшенің дилатациясы дамиды</a:t>
            </a:r>
          </a:p>
          <a:p>
            <a:r>
              <a:rPr lang="kk-KZ" dirty="0" smtClean="0">
                <a:solidFill>
                  <a:srgbClr val="002060"/>
                </a:solidFill>
              </a:rPr>
              <a:t>Оң қарыншаның қысымдық жүктемесі мен сол камералардың көлемдік жүктемесі тотальды жүрек жеткілісіздігіне әкеледі.</a:t>
            </a:r>
          </a:p>
        </p:txBody>
      </p:sp>
      <p:sp>
        <p:nvSpPr>
          <p:cNvPr id="5" name="TextBox 4"/>
          <p:cNvSpPr txBox="1"/>
          <p:nvPr/>
        </p:nvSpPr>
        <p:spPr>
          <a:xfrm>
            <a:off x="323528" y="4797152"/>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6" name="Picture 2"/>
          <p:cNvPicPr>
            <a:picLocks noChangeAspect="1" noChangeArrowheads="1"/>
          </p:cNvPicPr>
          <p:nvPr/>
        </p:nvPicPr>
        <p:blipFill>
          <a:blip r:embed="rId3" cstate="print"/>
          <a:srcRect/>
          <a:stretch>
            <a:fillRect/>
          </a:stretch>
        </p:blipFill>
        <p:spPr bwMode="auto">
          <a:xfrm>
            <a:off x="0" y="2276872"/>
            <a:ext cx="1368152" cy="495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732240" y="1988840"/>
            <a:ext cx="1368152" cy="36004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588224" y="2060848"/>
            <a:ext cx="2555776" cy="13144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rot="21340291">
            <a:off x="4084682" y="4089637"/>
            <a:ext cx="4171950" cy="601216"/>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179512" y="3861048"/>
            <a:ext cx="2200275" cy="990600"/>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4211960" y="220814"/>
            <a:ext cx="2088232" cy="399874"/>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a:stretch>
            <a:fillRect/>
          </a:stretch>
        </p:blipFill>
        <p:spPr bwMode="auto">
          <a:xfrm>
            <a:off x="6480720" y="476672"/>
            <a:ext cx="2555776" cy="1080119"/>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a:stretch>
            <a:fillRect/>
          </a:stretch>
        </p:blipFill>
        <p:spPr bwMode="auto">
          <a:xfrm>
            <a:off x="1979712" y="0"/>
            <a:ext cx="2495550" cy="40466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dirty="0" smtClean="0">
                <a:solidFill>
                  <a:srgbClr val="FF0000"/>
                </a:solidFill>
                <a:latin typeface="Times New Roman" pitchFamily="18" charset="0"/>
                <a:cs typeface="Times New Roman" pitchFamily="18" charset="0"/>
              </a:rPr>
              <a:t>Қанның оксигенациясы</a:t>
            </a:r>
            <a:endParaRPr lang="ru-RU" sz="3600"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a:bodyPr>
          <a:lstStyle/>
          <a:p>
            <a:r>
              <a:rPr lang="kk-KZ" sz="2800" dirty="0" smtClean="0">
                <a:solidFill>
                  <a:srgbClr val="002060"/>
                </a:solidFill>
                <a:latin typeface="Times New Roman" pitchFamily="18" charset="0"/>
                <a:cs typeface="Times New Roman" pitchFamily="18" charset="0"/>
              </a:rPr>
              <a:t>Өкпе артериясында қысым жүйеліктен төмен болғандықтан оксигенация төмендемейді,сатурация 90-96 процент деңгейде болады.</a:t>
            </a:r>
          </a:p>
          <a:p>
            <a:r>
              <a:rPr lang="kk-KZ" sz="2800" dirty="0" smtClean="0">
                <a:solidFill>
                  <a:srgbClr val="002060"/>
                </a:solidFill>
                <a:latin typeface="Times New Roman" pitchFamily="18" charset="0"/>
                <a:cs typeface="Times New Roman" pitchFamily="18" charset="0"/>
              </a:rPr>
              <a:t>Өкпелік гипертензияның склеротикалық фазасында сатурация төмендейді.</a:t>
            </a:r>
            <a:endParaRPr lang="ru-RU" sz="28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F467555A-7CB7-E4EA-DF2F-8A311942D1A7}"/>
              </a:ext>
            </a:extLst>
          </p:cNvPr>
          <p:cNvSpPr>
            <a:spLocks noGrp="1"/>
          </p:cNvSpPr>
          <p:nvPr>
            <p:ph type="title"/>
          </p:nvPr>
        </p:nvSpPr>
        <p:spPr>
          <a:xfrm>
            <a:off x="546494" y="139485"/>
            <a:ext cx="7945609" cy="577410"/>
          </a:xfrm>
        </p:spPr>
        <p:txBody>
          <a:bodyPr>
            <a:noAutofit/>
          </a:bodyPr>
          <a:lstStyle/>
          <a:p>
            <a:pPr algn="ctr"/>
            <a:r>
              <a:rPr lang="kk-KZ" sz="3200" dirty="0" smtClean="0">
                <a:solidFill>
                  <a:srgbClr val="FF0000"/>
                </a:solidFill>
                <a:latin typeface="Times New Roman" panose="02020603050405020304" pitchFamily="18" charset="0"/>
                <a:cs typeface="Times New Roman" panose="02020603050405020304" pitchFamily="18" charset="0"/>
              </a:rPr>
              <a:t>Клиника</a:t>
            </a:r>
            <a:endParaRPr lang="x-none" sz="3200"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quarter" idx="1"/>
          </p:nvPr>
        </p:nvSpPr>
        <p:spPr>
          <a:xfrm>
            <a:off x="684898" y="931074"/>
            <a:ext cx="7533456" cy="1711658"/>
          </a:xfrm>
        </p:spPr>
        <p:txBody>
          <a:bodyPr>
            <a:noAutofit/>
          </a:bodyPr>
          <a:lstStyle/>
          <a:p>
            <a:pPr marL="612266" indent="-612266">
              <a:buFont typeface="+mj-lt"/>
              <a:buAutoNum type="arabicPeriod"/>
            </a:pPr>
            <a:r>
              <a:rPr lang="ru-RU" sz="2400" dirty="0" err="1" smtClean="0">
                <a:solidFill>
                  <a:srgbClr val="FF0000"/>
                </a:solidFill>
                <a:latin typeface="Times New Roman" pitchFamily="18" charset="0"/>
                <a:cs typeface="Times New Roman" pitchFamily="18" charset="0"/>
              </a:rPr>
              <a:t>Шағымдары</a:t>
            </a:r>
            <a:r>
              <a:rPr lang="ru-RU" sz="2400" dirty="0" err="1"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 </a:t>
            </a:r>
            <a:r>
              <a:rPr lang="kk-KZ" sz="2400" dirty="0" smtClean="0">
                <a:solidFill>
                  <a:srgbClr val="002060"/>
                </a:solidFill>
                <a:latin typeface="Times New Roman" pitchFamily="18" charset="0"/>
                <a:cs typeface="Times New Roman" pitchFamily="18" charset="0"/>
              </a:rPr>
              <a:t>ентігу,жүректің қағуы,цианоз (гемодинамика бұзылысы мен жүрек жеткіліксіздігінің дәрежесіне байланысты)</a:t>
            </a:r>
            <a:endParaRPr lang="ru-RU" sz="2400" dirty="0" smtClean="0">
              <a:solidFill>
                <a:srgbClr val="002060"/>
              </a:solidFill>
              <a:latin typeface="Times New Roman" pitchFamily="18" charset="0"/>
              <a:cs typeface="Times New Roman" pitchFamily="18" charset="0"/>
            </a:endParaRPr>
          </a:p>
          <a:p>
            <a:pPr marL="612266" indent="-612266">
              <a:buFont typeface="+mj-lt"/>
              <a:buAutoNum type="arabicPeriod"/>
            </a:pPr>
            <a:r>
              <a:rPr lang="ru-RU" sz="2400" dirty="0" err="1" smtClean="0">
                <a:solidFill>
                  <a:srgbClr val="FF0000"/>
                </a:solidFill>
                <a:latin typeface="Times New Roman" pitchFamily="18" charset="0"/>
                <a:cs typeface="Times New Roman" pitchFamily="18" charset="0"/>
              </a:rPr>
              <a:t>Жүрек перкуссиясы</a:t>
            </a:r>
            <a:r>
              <a:rPr lang="ru-RU" sz="2400" dirty="0" smtClean="0">
                <a:solidFill>
                  <a:srgbClr val="FF000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кардиомегалия</a:t>
            </a:r>
            <a:r>
              <a:rPr lang="ru-RU" sz="2400" dirty="0" smtClean="0">
                <a:solidFill>
                  <a:srgbClr val="002060"/>
                </a:solidFill>
                <a:latin typeface="Times New Roman" pitchFamily="18" charset="0"/>
                <a:cs typeface="Times New Roman" pitchFamily="18" charset="0"/>
              </a:rPr>
              <a:t> (СҚ </a:t>
            </a:r>
            <a:r>
              <a:rPr lang="ru-RU" sz="2400" dirty="0" err="1" smtClean="0">
                <a:solidFill>
                  <a:srgbClr val="002060"/>
                </a:solidFill>
                <a:latin typeface="Times New Roman" pitchFamily="18" charset="0"/>
                <a:cs typeface="Times New Roman" pitchFamily="18" charset="0"/>
              </a:rPr>
              <a:t>дилатациясы,О</a:t>
            </a:r>
            <a:r>
              <a:rPr lang="ru-RU" sz="2400" dirty="0" smtClean="0">
                <a:solidFill>
                  <a:srgbClr val="002060"/>
                </a:solidFill>
                <a:latin typeface="Times New Roman" pitchFamily="18" charset="0"/>
                <a:cs typeface="Times New Roman" pitchFamily="18" charset="0"/>
              </a:rPr>
              <a:t>Қ </a:t>
            </a:r>
            <a:r>
              <a:rPr lang="ru-RU" sz="2400" dirty="0" err="1" smtClean="0">
                <a:solidFill>
                  <a:srgbClr val="002060"/>
                </a:solidFill>
                <a:latin typeface="Times New Roman" pitchFamily="18" charset="0"/>
                <a:cs typeface="Times New Roman" pitchFamily="18" charset="0"/>
              </a:rPr>
              <a:t>гипертрофиясы</a:t>
            </a:r>
            <a:r>
              <a:rPr lang="ru-RU" sz="2400" dirty="0" smtClean="0">
                <a:solidFill>
                  <a:srgbClr val="002060"/>
                </a:solidFill>
                <a:latin typeface="Times New Roman" pitchFamily="18" charset="0"/>
                <a:cs typeface="Times New Roman" pitchFamily="18" charset="0"/>
              </a:rPr>
              <a:t>)</a:t>
            </a:r>
          </a:p>
          <a:p>
            <a:pPr marL="612266" indent="-612266">
              <a:buFont typeface="+mj-lt"/>
              <a:buAutoNum type="arabicPeriod"/>
            </a:pPr>
            <a:r>
              <a:rPr lang="ru-RU" sz="2400" dirty="0" err="1" smtClean="0">
                <a:solidFill>
                  <a:srgbClr val="FF0000"/>
                </a:solidFill>
                <a:latin typeface="Times New Roman" pitchFamily="18" charset="0"/>
                <a:cs typeface="Times New Roman" pitchFamily="18" charset="0"/>
              </a:rPr>
              <a:t>Жүрек аускультациясы</a:t>
            </a:r>
            <a:r>
              <a:rPr lang="kk-KZ" sz="2400" dirty="0" smtClean="0">
                <a:solidFill>
                  <a:srgbClr val="002060"/>
                </a:solidFill>
                <a:latin typeface="Times New Roman" pitchFamily="18" charset="0"/>
                <a:cs typeface="Times New Roman" pitchFamily="18" charset="0"/>
              </a:rPr>
              <a:t>:Жүрек тондары күшейген,ІІ тон ешқашан ажырамайды. Төстің сол қырында ІІІ-І</a:t>
            </a:r>
            <a:r>
              <a:rPr lang="en-US" sz="2400" dirty="0" smtClean="0">
                <a:solidFill>
                  <a:srgbClr val="002060"/>
                </a:solidFill>
                <a:latin typeface="Times New Roman" pitchFamily="18" charset="0"/>
                <a:cs typeface="Times New Roman" pitchFamily="18" charset="0"/>
              </a:rPr>
              <a:t>V </a:t>
            </a:r>
            <a:r>
              <a:rPr lang="kk-KZ" sz="2400" dirty="0" smtClean="0">
                <a:solidFill>
                  <a:srgbClr val="002060"/>
                </a:solidFill>
                <a:latin typeface="Times New Roman" pitchFamily="18" charset="0"/>
                <a:cs typeface="Times New Roman" pitchFamily="18" charset="0"/>
              </a:rPr>
              <a:t>қабырғааралықтарда систолалық шу (үлкен көлемдегі қанның артериялық сабауға өтуімен байланысты). Жүрек ұшында салыстырмалы митральды стеноз әсерінінен диастолалық шу.  Галоп ритмі(жүрек жеткіліксіздігі кезінде)  </a:t>
            </a:r>
            <a:endParaRPr lang="ru-RU" sz="2400" dirty="0" smtClean="0">
              <a:solidFill>
                <a:srgbClr val="002060"/>
              </a:solidFill>
              <a:latin typeface="Times New Roman" pitchFamily="18" charset="0"/>
              <a:cs typeface="Times New Roman" pitchFamily="18" charset="0"/>
            </a:endParaRPr>
          </a:p>
          <a:p>
            <a:pPr marL="612266" indent="-612266">
              <a:buNone/>
            </a:pP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extLst>
      <p:ext uri="{BB962C8B-B14F-4D97-AF65-F5344CB8AC3E}">
        <p14:creationId xmlns:p14="http://schemas.microsoft.com/office/powerpoint/2010/main" xmlns="" val="38264861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Edige\Desktop\12233\5.jpg"/>
          <p:cNvPicPr>
            <a:picLocks noChangeAspect="1" noChangeArrowheads="1"/>
          </p:cNvPicPr>
          <p:nvPr/>
        </p:nvPicPr>
        <p:blipFill>
          <a:blip r:embed="rId2" cstate="print"/>
          <a:srcRect l="24206" b="10592"/>
          <a:stretch>
            <a:fillRect/>
          </a:stretch>
        </p:blipFill>
        <p:spPr bwMode="auto">
          <a:xfrm>
            <a:off x="0" y="0"/>
            <a:ext cx="5868144" cy="4581128"/>
          </a:xfrm>
          <a:prstGeom prst="rect">
            <a:avLst/>
          </a:prstGeom>
          <a:noFill/>
        </p:spPr>
      </p:pic>
      <p:pic>
        <p:nvPicPr>
          <p:cNvPr id="31747" name="Picture 3" descr="C:\Users\Edige\Desktop\12233\8.jpg"/>
          <p:cNvPicPr>
            <a:picLocks noChangeAspect="1" noChangeArrowheads="1"/>
          </p:cNvPicPr>
          <p:nvPr/>
        </p:nvPicPr>
        <p:blipFill>
          <a:blip r:embed="rId3" cstate="print"/>
          <a:srcRect t="13819" b="48871"/>
          <a:stretch>
            <a:fillRect/>
          </a:stretch>
        </p:blipFill>
        <p:spPr bwMode="auto">
          <a:xfrm>
            <a:off x="0" y="4581128"/>
            <a:ext cx="9144000" cy="2276872"/>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5868144" y="0"/>
            <a:ext cx="3275856" cy="476672"/>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5868144" y="620688"/>
            <a:ext cx="3275856" cy="864096"/>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6156176" y="5949280"/>
            <a:ext cx="2705100" cy="571500"/>
          </a:xfrm>
          <a:prstGeom prst="rect">
            <a:avLst/>
          </a:prstGeom>
          <a:noFill/>
          <a:ln w="9525">
            <a:noFill/>
            <a:miter lim="800000"/>
            <a:headEnd/>
            <a:tailEnd/>
          </a:ln>
        </p:spPr>
      </p:pic>
      <p:pic>
        <p:nvPicPr>
          <p:cNvPr id="9218" name="Picture 2"/>
          <p:cNvPicPr>
            <a:picLocks noChangeAspect="1" noChangeArrowheads="1"/>
          </p:cNvPicPr>
          <p:nvPr/>
        </p:nvPicPr>
        <p:blipFill>
          <a:blip r:embed="rId7" cstate="print"/>
          <a:srcRect/>
          <a:stretch>
            <a:fillRect/>
          </a:stretch>
        </p:blipFill>
        <p:spPr bwMode="auto">
          <a:xfrm>
            <a:off x="2843808" y="2492896"/>
            <a:ext cx="1296144" cy="449611"/>
          </a:xfrm>
          <a:prstGeom prst="rect">
            <a:avLst/>
          </a:prstGeom>
          <a:noFill/>
          <a:ln w="9525">
            <a:noFill/>
            <a:miter lim="800000"/>
            <a:headEnd/>
            <a:tailEnd/>
          </a:ln>
        </p:spPr>
      </p:pic>
      <p:pic>
        <p:nvPicPr>
          <p:cNvPr id="8" name="Picture 2"/>
          <p:cNvPicPr>
            <a:picLocks noChangeAspect="1" noChangeArrowheads="1"/>
          </p:cNvPicPr>
          <p:nvPr/>
        </p:nvPicPr>
        <p:blipFill>
          <a:blip r:embed="rId7" cstate="print"/>
          <a:srcRect/>
          <a:stretch>
            <a:fillRect/>
          </a:stretch>
        </p:blipFill>
        <p:spPr bwMode="auto">
          <a:xfrm>
            <a:off x="3635896" y="620688"/>
            <a:ext cx="1152128" cy="449611"/>
          </a:xfrm>
          <a:prstGeom prst="rect">
            <a:avLst/>
          </a:prstGeom>
          <a:noFill/>
          <a:ln w="9525">
            <a:noFill/>
            <a:miter lim="800000"/>
            <a:headEnd/>
            <a:tailEnd/>
          </a:ln>
        </p:spPr>
      </p:pic>
      <p:pic>
        <p:nvPicPr>
          <p:cNvPr id="9219" name="Picture 3"/>
          <p:cNvPicPr>
            <a:picLocks noChangeAspect="1" noChangeArrowheads="1"/>
          </p:cNvPicPr>
          <p:nvPr/>
        </p:nvPicPr>
        <p:blipFill>
          <a:blip r:embed="rId8" cstate="print"/>
          <a:srcRect/>
          <a:stretch>
            <a:fillRect/>
          </a:stretch>
        </p:blipFill>
        <p:spPr bwMode="auto">
          <a:xfrm>
            <a:off x="6156176" y="5949280"/>
            <a:ext cx="2736304" cy="676275"/>
          </a:xfrm>
          <a:prstGeom prst="rect">
            <a:avLst/>
          </a:prstGeom>
          <a:noFill/>
          <a:ln w="9525">
            <a:noFill/>
            <a:miter lim="800000"/>
            <a:headEnd/>
            <a:tailEnd/>
          </a:ln>
        </p:spPr>
      </p:pic>
      <p:pic>
        <p:nvPicPr>
          <p:cNvPr id="9220" name="Picture 4"/>
          <p:cNvPicPr>
            <a:picLocks noChangeAspect="1" noChangeArrowheads="1"/>
          </p:cNvPicPr>
          <p:nvPr/>
        </p:nvPicPr>
        <p:blipFill>
          <a:blip r:embed="rId9" cstate="print"/>
          <a:srcRect/>
          <a:stretch>
            <a:fillRect/>
          </a:stretch>
        </p:blipFill>
        <p:spPr bwMode="auto">
          <a:xfrm>
            <a:off x="5940152" y="620688"/>
            <a:ext cx="3024336" cy="14401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200" dirty="0" smtClean="0">
                <a:solidFill>
                  <a:srgbClr val="FF0000"/>
                </a:solidFill>
              </a:rPr>
              <a:t>Эхокардиография</a:t>
            </a:r>
            <a:endParaRPr lang="ru-RU" sz="3200" dirty="0">
              <a:solidFill>
                <a:srgbClr val="FF0000"/>
              </a:solidFill>
            </a:endParaRPr>
          </a:p>
        </p:txBody>
      </p:sp>
      <p:sp>
        <p:nvSpPr>
          <p:cNvPr id="3" name="Содержимое 2"/>
          <p:cNvSpPr>
            <a:spLocks noGrp="1"/>
          </p:cNvSpPr>
          <p:nvPr>
            <p:ph sz="quarter" idx="1"/>
          </p:nvPr>
        </p:nvSpPr>
        <p:spPr/>
        <p:txBody>
          <a:bodyPr/>
          <a:lstStyle/>
          <a:p>
            <a:r>
              <a:rPr lang="kk-KZ" sz="2400" dirty="0" smtClean="0">
                <a:solidFill>
                  <a:srgbClr val="002060"/>
                </a:solidFill>
                <a:latin typeface="Times New Roman" pitchFamily="18" charset="0"/>
                <a:cs typeface="Times New Roman" pitchFamily="18" charset="0"/>
              </a:rPr>
              <a:t>Элементтері:</a:t>
            </a:r>
          </a:p>
          <a:p>
            <a:pPr marL="514350" indent="-514350">
              <a:buFont typeface="+mj-lt"/>
              <a:buAutoNum type="arabicPeriod"/>
            </a:pPr>
            <a:r>
              <a:rPr lang="kk-KZ" sz="2400" dirty="0" smtClean="0">
                <a:solidFill>
                  <a:srgbClr val="002060"/>
                </a:solidFill>
                <a:latin typeface="Times New Roman" pitchFamily="18" charset="0"/>
                <a:cs typeface="Times New Roman" pitchFamily="18" charset="0"/>
              </a:rPr>
              <a:t>“Ат үстінде отырған” артериялық сабау</a:t>
            </a:r>
          </a:p>
          <a:p>
            <a:pPr marL="514350" indent="-514350">
              <a:buFont typeface="+mj-lt"/>
              <a:buAutoNum type="arabicPeriod"/>
            </a:pPr>
            <a:r>
              <a:rPr lang="kk-KZ" sz="2400" dirty="0" smtClean="0">
                <a:solidFill>
                  <a:srgbClr val="002060"/>
                </a:solidFill>
                <a:latin typeface="Times New Roman" pitchFamily="18" charset="0"/>
                <a:cs typeface="Times New Roman" pitchFamily="18" charset="0"/>
              </a:rPr>
              <a:t>Инфундибулярлы қарыншааралық перде ақауы</a:t>
            </a:r>
          </a:p>
          <a:p>
            <a:pPr marL="514350" indent="-514350">
              <a:buFont typeface="+mj-lt"/>
              <a:buAutoNum type="arabicPeriod"/>
            </a:pPr>
            <a:r>
              <a:rPr lang="kk-KZ" sz="2400" dirty="0" smtClean="0">
                <a:solidFill>
                  <a:srgbClr val="002060"/>
                </a:solidFill>
                <a:latin typeface="Times New Roman" pitchFamily="18" charset="0"/>
                <a:cs typeface="Times New Roman" pitchFamily="18" charset="0"/>
              </a:rPr>
              <a:t>Өкпе сабауы немесе артериялары артериялық сабаудан шығады.</a:t>
            </a:r>
          </a:p>
          <a:p>
            <a:pPr>
              <a:buNone/>
            </a:pPr>
            <a:endParaRPr lang="ru-RU" dirty="0"/>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914400" y="5517232"/>
            <a:ext cx="7772400" cy="502568"/>
          </a:xfrm>
        </p:spPr>
        <p:txBody>
          <a:bodyPr/>
          <a:lstStyle/>
          <a:p>
            <a:r>
              <a:rPr lang="kk-KZ" dirty="0" smtClean="0"/>
              <a:t>Өкпе артериясы артериялық сабаудан шығады</a:t>
            </a:r>
            <a:endParaRPr lang="ru-RU" dirty="0"/>
          </a:p>
        </p:txBody>
      </p:sp>
      <p:pic>
        <p:nvPicPr>
          <p:cNvPr id="33794" name="Picture 2" descr="Общий артериальный ствол"/>
          <p:cNvPicPr>
            <a:picLocks noChangeAspect="1" noChangeArrowheads="1"/>
          </p:cNvPicPr>
          <p:nvPr/>
        </p:nvPicPr>
        <p:blipFill>
          <a:blip r:embed="rId2" cstate="print"/>
          <a:srcRect/>
          <a:stretch>
            <a:fillRect/>
          </a:stretch>
        </p:blipFill>
        <p:spPr bwMode="auto">
          <a:xfrm>
            <a:off x="0" y="0"/>
            <a:ext cx="9144000" cy="5373216"/>
          </a:xfrm>
          <a:prstGeom prst="rect">
            <a:avLst/>
          </a:prstGeom>
          <a:noFill/>
        </p:spPr>
      </p:pic>
      <p:sp>
        <p:nvSpPr>
          <p:cNvPr id="5" name="Прямоугольник 4"/>
          <p:cNvSpPr/>
          <p:nvPr/>
        </p:nvSpPr>
        <p:spPr>
          <a:xfrm>
            <a:off x="1349896" y="6381328"/>
            <a:ext cx="8406680" cy="369332"/>
          </a:xfrm>
          <a:prstGeom prst="rect">
            <a:avLst/>
          </a:prstGeom>
        </p:spPr>
        <p:txBody>
          <a:bodyPr wrap="square">
            <a:spAutoFit/>
          </a:bodyPr>
          <a:lstStyle/>
          <a:p>
            <a:pPr marL="514350" indent="-514350"/>
            <a:r>
              <a:rPr lang="kk-KZ" dirty="0" smtClean="0"/>
              <a:t>Источник: </a:t>
            </a:r>
            <a:r>
              <a:rPr lang="en-US" dirty="0" smtClean="0"/>
              <a:t>https://meduniver.com/Medical/cardiologia/68.html</a:t>
            </a:r>
            <a:endParaRPr lang="ru-RU" dirty="0" smtClean="0"/>
          </a:p>
        </p:txBody>
      </p:sp>
      <p:pic>
        <p:nvPicPr>
          <p:cNvPr id="10242" name="Picture 2"/>
          <p:cNvPicPr>
            <a:picLocks noChangeAspect="1" noChangeArrowheads="1"/>
          </p:cNvPicPr>
          <p:nvPr/>
        </p:nvPicPr>
        <p:blipFill>
          <a:blip r:embed="rId3" cstate="print"/>
          <a:srcRect/>
          <a:stretch>
            <a:fillRect/>
          </a:stretch>
        </p:blipFill>
        <p:spPr bwMode="auto">
          <a:xfrm>
            <a:off x="1979712" y="0"/>
            <a:ext cx="5112568" cy="590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solidFill>
                  <a:srgbClr val="FF0000"/>
                </a:solidFill>
              </a:rPr>
              <a:t>PLAX LV</a:t>
            </a:r>
            <a:endParaRPr lang="ru-RU" sz="3600" dirty="0">
              <a:solidFill>
                <a:srgbClr val="FF0000"/>
              </a:solidFill>
            </a:endParaRPr>
          </a:p>
        </p:txBody>
      </p:sp>
      <p:sp>
        <p:nvSpPr>
          <p:cNvPr id="3" name="Содержимое 2"/>
          <p:cNvSpPr>
            <a:spLocks noGrp="1"/>
          </p:cNvSpPr>
          <p:nvPr>
            <p:ph sz="quarter" idx="1"/>
          </p:nvPr>
        </p:nvSpPr>
        <p:spPr/>
        <p:txBody>
          <a:bodyPr>
            <a:normAutofit/>
          </a:bodyPr>
          <a:lstStyle/>
          <a:p>
            <a:r>
              <a:rPr lang="kk-KZ" sz="2800" dirty="0" smtClean="0">
                <a:solidFill>
                  <a:srgbClr val="002060"/>
                </a:solidFill>
              </a:rPr>
              <a:t>Қарыншаралық пердеде эхо-сигналдың үзілісі</a:t>
            </a:r>
            <a:endParaRPr lang="ru-RU" sz="2800" dirty="0" smtClean="0">
              <a:solidFill>
                <a:srgbClr val="002060"/>
              </a:solidFill>
            </a:endParaRPr>
          </a:p>
          <a:p>
            <a:r>
              <a:rPr lang="ru-RU" sz="2800" dirty="0" err="1" smtClean="0">
                <a:solidFill>
                  <a:srgbClr val="002060"/>
                </a:solidFill>
              </a:rPr>
              <a:t>Митральды</a:t>
            </a:r>
            <a:r>
              <a:rPr lang="ru-RU" sz="2800" dirty="0" smtClean="0">
                <a:solidFill>
                  <a:srgbClr val="002060"/>
                </a:solidFill>
              </a:rPr>
              <a:t> </a:t>
            </a:r>
            <a:r>
              <a:rPr lang="ru-RU" sz="2800" dirty="0" err="1" smtClean="0">
                <a:solidFill>
                  <a:srgbClr val="002060"/>
                </a:solidFill>
              </a:rPr>
              <a:t>қақпақша артериялық сабаумен</a:t>
            </a:r>
            <a:r>
              <a:rPr lang="ru-RU" sz="2800" dirty="0" smtClean="0">
                <a:solidFill>
                  <a:srgbClr val="002060"/>
                </a:solidFill>
              </a:rPr>
              <a:t> </a:t>
            </a:r>
            <a:r>
              <a:rPr lang="ru-RU" sz="2800" dirty="0" err="1" smtClean="0">
                <a:solidFill>
                  <a:srgbClr val="002060"/>
                </a:solidFill>
              </a:rPr>
              <a:t>байланысқан</a:t>
            </a:r>
            <a:endParaRPr lang="ru-RU" sz="2800" dirty="0">
              <a:solidFill>
                <a:srgbClr val="002060"/>
              </a:solidFill>
            </a:endParaRPr>
          </a:p>
        </p:txBody>
      </p:sp>
      <p:sp>
        <p:nvSpPr>
          <p:cNvPr id="4" name="Прямоугольник 3"/>
          <p:cNvSpPr/>
          <p:nvPr/>
        </p:nvSpPr>
        <p:spPr>
          <a:xfrm>
            <a:off x="539552" y="5373216"/>
            <a:ext cx="7992888" cy="646331"/>
          </a:xfrm>
          <a:prstGeom prst="rect">
            <a:avLst/>
          </a:prstGeom>
        </p:spPr>
        <p:txBody>
          <a:bodyPr wrap="square">
            <a:spAutoFit/>
          </a:bodyPr>
          <a:lstStyle/>
          <a:p>
            <a:pPr marL="514350" indent="-514350" algn="ctr"/>
            <a:r>
              <a:rPr lang="kk-KZ" dirty="0" smtClean="0">
                <a:hlinkClick r:id="rId2"/>
              </a:rPr>
              <a:t>Источник: </a:t>
            </a:r>
            <a:r>
              <a:rPr lang="en-US" dirty="0" smtClean="0">
                <a:hlinkClick r:id="rId2"/>
              </a:rPr>
              <a:t>https://diseases.medelement.com</a:t>
            </a:r>
            <a:r>
              <a:rPr lang="kk-KZ" dirty="0" smtClean="0"/>
              <a:t>:  </a:t>
            </a:r>
            <a:r>
              <a:rPr lang="ru-RU" dirty="0" smtClean="0"/>
              <a:t>Общий артериальный ствол</a:t>
            </a:r>
            <a:r>
              <a:rPr lang="ru-RU" b="1" dirty="0" smtClean="0"/>
              <a:t> , </a:t>
            </a:r>
            <a:r>
              <a:rPr lang="ru-RU" dirty="0" smtClean="0"/>
              <a:t>клинические рекомендации РФ 2022 (Россия)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PSAX AO</a:t>
            </a:r>
            <a:endParaRPr lang="ru-RU" dirty="0">
              <a:solidFill>
                <a:srgbClr val="FF0000"/>
              </a:solidFill>
            </a:endParaRPr>
          </a:p>
        </p:txBody>
      </p:sp>
      <p:sp>
        <p:nvSpPr>
          <p:cNvPr id="3" name="Содержимое 2"/>
          <p:cNvSpPr>
            <a:spLocks noGrp="1"/>
          </p:cNvSpPr>
          <p:nvPr>
            <p:ph sz="quarter" idx="1"/>
          </p:nvPr>
        </p:nvSpPr>
        <p:spPr/>
        <p:txBody>
          <a:bodyPr>
            <a:normAutofit/>
          </a:bodyPr>
          <a:lstStyle/>
          <a:p>
            <a:pPr marL="514350" indent="-514350">
              <a:buFont typeface="+mj-lt"/>
              <a:buAutoNum type="arabicPeriod"/>
            </a:pPr>
            <a:r>
              <a:rPr lang="kk-KZ" sz="2800" dirty="0" smtClean="0">
                <a:solidFill>
                  <a:srgbClr val="002060"/>
                </a:solidFill>
                <a:latin typeface="Times New Roman" pitchFamily="18" charset="0"/>
                <a:cs typeface="Times New Roman" pitchFamily="18" charset="0"/>
              </a:rPr>
              <a:t>Өкпе сабауы немесе артериялары артериялық сабаудан шығады.</a:t>
            </a:r>
          </a:p>
          <a:p>
            <a:pPr marL="514350" indent="-514350">
              <a:buFont typeface="+mj-lt"/>
              <a:buAutoNum type="arabicPeriod"/>
            </a:pPr>
            <a:r>
              <a:rPr lang="kk-KZ" sz="2800" dirty="0" smtClean="0">
                <a:solidFill>
                  <a:srgbClr val="002060"/>
                </a:solidFill>
                <a:latin typeface="Times New Roman" pitchFamily="18" charset="0"/>
                <a:cs typeface="Times New Roman" pitchFamily="18" charset="0"/>
              </a:rPr>
              <a:t>Оң қарыншадан шығатын тамыр анықталмайды.</a:t>
            </a:r>
          </a:p>
          <a:p>
            <a:pPr>
              <a:buNone/>
            </a:pPr>
            <a:endParaRPr lang="ru-RU" sz="2800" dirty="0">
              <a:solidFill>
                <a:srgbClr val="002060"/>
              </a:solidFill>
            </a:endParaRPr>
          </a:p>
        </p:txBody>
      </p:sp>
      <p:sp>
        <p:nvSpPr>
          <p:cNvPr id="4" name="Прямоугольник 3"/>
          <p:cNvSpPr/>
          <p:nvPr/>
        </p:nvSpPr>
        <p:spPr>
          <a:xfrm>
            <a:off x="539552" y="5373216"/>
            <a:ext cx="7992888" cy="646331"/>
          </a:xfrm>
          <a:prstGeom prst="rect">
            <a:avLst/>
          </a:prstGeom>
        </p:spPr>
        <p:txBody>
          <a:bodyPr wrap="square">
            <a:spAutoFit/>
          </a:bodyPr>
          <a:lstStyle/>
          <a:p>
            <a:pPr marL="514350" indent="-514350" algn="ctr"/>
            <a:r>
              <a:rPr lang="kk-KZ" dirty="0" smtClean="0">
                <a:hlinkClick r:id="rId2"/>
              </a:rPr>
              <a:t>Источник: </a:t>
            </a:r>
            <a:r>
              <a:rPr lang="en-US" dirty="0" smtClean="0">
                <a:hlinkClick r:id="rId2"/>
              </a:rPr>
              <a:t>https://diseases.medelement.com</a:t>
            </a:r>
            <a:r>
              <a:rPr lang="kk-KZ" dirty="0" smtClean="0"/>
              <a:t>:  </a:t>
            </a:r>
            <a:r>
              <a:rPr lang="ru-RU" dirty="0" smtClean="0"/>
              <a:t>Общий артериальный ствол</a:t>
            </a:r>
            <a:r>
              <a:rPr lang="ru-RU" b="1" dirty="0" smtClean="0"/>
              <a:t> , </a:t>
            </a:r>
            <a:r>
              <a:rPr lang="ru-RU" dirty="0" smtClean="0"/>
              <a:t>клинические рекомендации РФ 2022 (Россия)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3600" dirty="0" smtClean="0">
                <a:solidFill>
                  <a:srgbClr val="FF0000"/>
                </a:solidFill>
              </a:rPr>
              <a:t>Артериялық сабау және аорта-өкпелік перде ақауы</a:t>
            </a:r>
            <a:endParaRPr lang="ru-RU" sz="3600" dirty="0">
              <a:solidFill>
                <a:srgbClr val="FF0000"/>
              </a:solidFill>
            </a:endParaRPr>
          </a:p>
        </p:txBody>
      </p:sp>
      <p:sp>
        <p:nvSpPr>
          <p:cNvPr id="3" name="Содержимое 2"/>
          <p:cNvSpPr>
            <a:spLocks noGrp="1"/>
          </p:cNvSpPr>
          <p:nvPr>
            <p:ph sz="quarter" idx="1"/>
          </p:nvPr>
        </p:nvSpPr>
        <p:spPr>
          <a:xfrm>
            <a:off x="467544" y="1484784"/>
            <a:ext cx="8229600" cy="4525963"/>
          </a:xfrm>
        </p:spPr>
        <p:txBody>
          <a:bodyPr>
            <a:normAutofit/>
          </a:bodyPr>
          <a:lstStyle/>
          <a:p>
            <a:pPr>
              <a:buNone/>
            </a:pPr>
            <a:endParaRPr lang="ru-RU" sz="2800" dirty="0" smtClean="0">
              <a:solidFill>
                <a:srgbClr val="002060"/>
              </a:solidFill>
            </a:endParaRPr>
          </a:p>
          <a:p>
            <a:r>
              <a:rPr lang="kk-KZ" sz="2800" dirty="0" smtClean="0">
                <a:solidFill>
                  <a:srgbClr val="002060"/>
                </a:solidFill>
              </a:rPr>
              <a:t>Артериялық сабау кезінде аорта және өкпелік клапандар болмайды</a:t>
            </a:r>
            <a:endParaRPr lang="ru-RU" sz="2800" dirty="0" smtClean="0">
              <a:solidFill>
                <a:srgbClr val="002060"/>
              </a:solidFill>
            </a:endParaRPr>
          </a:p>
          <a:p>
            <a:r>
              <a:rPr lang="kk-KZ" sz="2800" dirty="0" smtClean="0">
                <a:solidFill>
                  <a:srgbClr val="002060"/>
                </a:solidFill>
              </a:rPr>
              <a:t>Аорта-өкпелік перде дефектісі кезінде аорта және өкпелік клапандар болады.</a:t>
            </a:r>
            <a:endParaRPr lang="ru-RU" sz="2800" dirty="0" smtClean="0">
              <a:solidFill>
                <a:srgbClr val="002060"/>
              </a:solidFill>
            </a:endParaRPr>
          </a:p>
        </p:txBody>
      </p:sp>
      <p:sp>
        <p:nvSpPr>
          <p:cNvPr id="4" name="Прямоугольник 3"/>
          <p:cNvSpPr/>
          <p:nvPr/>
        </p:nvSpPr>
        <p:spPr>
          <a:xfrm>
            <a:off x="539552" y="5373216"/>
            <a:ext cx="7992888" cy="646331"/>
          </a:xfrm>
          <a:prstGeom prst="rect">
            <a:avLst/>
          </a:prstGeom>
        </p:spPr>
        <p:txBody>
          <a:bodyPr wrap="square">
            <a:spAutoFit/>
          </a:bodyPr>
          <a:lstStyle/>
          <a:p>
            <a:pPr marL="514350" indent="-514350" algn="ctr"/>
            <a:r>
              <a:rPr lang="kk-KZ" dirty="0" smtClean="0">
                <a:hlinkClick r:id="rId2"/>
              </a:rPr>
              <a:t>Источник: </a:t>
            </a:r>
            <a:r>
              <a:rPr lang="en-US" dirty="0" smtClean="0">
                <a:hlinkClick r:id="rId2"/>
              </a:rPr>
              <a:t>https://diseases.medelement.com</a:t>
            </a:r>
            <a:r>
              <a:rPr lang="kk-KZ" dirty="0" smtClean="0"/>
              <a:t>:  </a:t>
            </a:r>
            <a:r>
              <a:rPr lang="ru-RU" dirty="0" smtClean="0"/>
              <a:t>Общий артериальный ствол</a:t>
            </a:r>
            <a:r>
              <a:rPr lang="ru-RU" b="1" dirty="0" smtClean="0"/>
              <a:t> , </a:t>
            </a:r>
            <a:r>
              <a:rPr lang="ru-RU" dirty="0" smtClean="0"/>
              <a:t>клинические рекомендации РФ 2022 (Россия)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600" dirty="0" smtClean="0">
                <a:solidFill>
                  <a:srgbClr val="FF0000"/>
                </a:solidFill>
              </a:rPr>
              <a:t>Өкпе артериясының систолалық қысымы</a:t>
            </a:r>
            <a:endParaRPr lang="ru-RU" sz="3600" dirty="0">
              <a:solidFill>
                <a:srgbClr val="FF0000"/>
              </a:solidFill>
            </a:endParaRPr>
          </a:p>
        </p:txBody>
      </p:sp>
      <p:sp>
        <p:nvSpPr>
          <p:cNvPr id="3" name="Содержимое 2"/>
          <p:cNvSpPr>
            <a:spLocks noGrp="1"/>
          </p:cNvSpPr>
          <p:nvPr>
            <p:ph sz="quarter" idx="1"/>
          </p:nvPr>
        </p:nvSpPr>
        <p:spPr/>
        <p:txBody>
          <a:bodyPr>
            <a:normAutofit/>
          </a:bodyPr>
          <a:lstStyle/>
          <a:p>
            <a:r>
              <a:rPr lang="ru-RU" sz="2800" dirty="0" err="1" smtClean="0">
                <a:solidFill>
                  <a:srgbClr val="002060"/>
                </a:solidFill>
              </a:rPr>
              <a:t>Артериялық сабау</a:t>
            </a:r>
            <a:r>
              <a:rPr lang="ru-RU" sz="2800" dirty="0" smtClean="0">
                <a:solidFill>
                  <a:srgbClr val="002060"/>
                </a:solidFill>
              </a:rPr>
              <a:t> </a:t>
            </a:r>
            <a:r>
              <a:rPr lang="ru-RU" sz="2800" dirty="0" err="1" smtClean="0">
                <a:solidFill>
                  <a:srgbClr val="002060"/>
                </a:solidFill>
              </a:rPr>
              <a:t>кезінде</a:t>
            </a:r>
            <a:r>
              <a:rPr lang="ru-RU" sz="2800" dirty="0" smtClean="0">
                <a:solidFill>
                  <a:srgbClr val="002060"/>
                </a:solidFill>
              </a:rPr>
              <a:t> </a:t>
            </a:r>
            <a:r>
              <a:rPr lang="ru-RU" sz="2800" dirty="0" err="1" smtClean="0">
                <a:solidFill>
                  <a:srgbClr val="002060"/>
                </a:solidFill>
              </a:rPr>
              <a:t>эхокардиография</a:t>
            </a:r>
            <a:r>
              <a:rPr lang="ru-RU" sz="2800" dirty="0" smtClean="0">
                <a:solidFill>
                  <a:srgbClr val="002060"/>
                </a:solidFill>
              </a:rPr>
              <a:t> </a:t>
            </a:r>
            <a:r>
              <a:rPr lang="ru-RU" sz="2800" dirty="0" err="1" smtClean="0">
                <a:solidFill>
                  <a:srgbClr val="002060"/>
                </a:solidFill>
              </a:rPr>
              <a:t>әдісімен өкпелік артерияның систолалық қысымын өлшеу мүмкін емес.Жүректің және одан</a:t>
            </a:r>
            <a:r>
              <a:rPr lang="ru-RU" sz="2800" dirty="0" smtClean="0">
                <a:solidFill>
                  <a:srgbClr val="002060"/>
                </a:solidFill>
              </a:rPr>
              <a:t> </a:t>
            </a:r>
            <a:r>
              <a:rPr lang="ru-RU" sz="2800" dirty="0" err="1" smtClean="0">
                <a:solidFill>
                  <a:srgbClr val="002060"/>
                </a:solidFill>
              </a:rPr>
              <a:t>шығатын тамырлардың катетеризациясын</a:t>
            </a:r>
            <a:r>
              <a:rPr lang="ru-RU" sz="2800" dirty="0" smtClean="0">
                <a:solidFill>
                  <a:srgbClr val="002060"/>
                </a:solidFill>
              </a:rPr>
              <a:t> </a:t>
            </a:r>
            <a:r>
              <a:rPr lang="ru-RU" sz="2800" dirty="0" err="1" smtClean="0">
                <a:solidFill>
                  <a:srgbClr val="002060"/>
                </a:solidFill>
              </a:rPr>
              <a:t>жасау</a:t>
            </a:r>
            <a:r>
              <a:rPr lang="ru-RU" sz="2800" dirty="0" smtClean="0">
                <a:solidFill>
                  <a:srgbClr val="002060"/>
                </a:solidFill>
              </a:rPr>
              <a:t> </a:t>
            </a:r>
            <a:r>
              <a:rPr lang="ru-RU" sz="2800" dirty="0" err="1" smtClean="0">
                <a:solidFill>
                  <a:srgbClr val="002060"/>
                </a:solidFill>
              </a:rPr>
              <a:t>арқылы анықтауға болады</a:t>
            </a:r>
            <a:r>
              <a:rPr lang="ru-RU" sz="2800" dirty="0" smtClean="0">
                <a:solidFill>
                  <a:srgbClr val="002060"/>
                </a:solidFill>
              </a:rPr>
              <a:t>.</a:t>
            </a:r>
            <a:endParaRPr lang="ru-RU" sz="2800" dirty="0">
              <a:solidFill>
                <a:srgbClr val="002060"/>
              </a:solidFill>
            </a:endParaRPr>
          </a:p>
        </p:txBody>
      </p:sp>
      <p:sp>
        <p:nvSpPr>
          <p:cNvPr id="4" name="Прямоугольник 3"/>
          <p:cNvSpPr/>
          <p:nvPr/>
        </p:nvSpPr>
        <p:spPr>
          <a:xfrm>
            <a:off x="539552" y="5373216"/>
            <a:ext cx="7992888" cy="646331"/>
          </a:xfrm>
          <a:prstGeom prst="rect">
            <a:avLst/>
          </a:prstGeom>
        </p:spPr>
        <p:txBody>
          <a:bodyPr wrap="square">
            <a:spAutoFit/>
          </a:bodyPr>
          <a:lstStyle/>
          <a:p>
            <a:pPr marL="514350" indent="-514350" algn="ctr"/>
            <a:r>
              <a:rPr lang="kk-KZ" dirty="0" smtClean="0">
                <a:hlinkClick r:id="rId2"/>
              </a:rPr>
              <a:t>Источник: </a:t>
            </a:r>
            <a:r>
              <a:rPr lang="en-US" dirty="0" smtClean="0">
                <a:hlinkClick r:id="rId2"/>
              </a:rPr>
              <a:t>https://diseases.medelement.com</a:t>
            </a:r>
            <a:r>
              <a:rPr lang="kk-KZ" dirty="0" smtClean="0"/>
              <a:t>:  </a:t>
            </a:r>
            <a:r>
              <a:rPr lang="ru-RU" dirty="0" smtClean="0"/>
              <a:t>Общий артериальный ствол</a:t>
            </a:r>
            <a:r>
              <a:rPr lang="ru-RU" b="1" dirty="0" smtClean="0"/>
              <a:t> , </a:t>
            </a:r>
            <a:r>
              <a:rPr lang="ru-RU" dirty="0" smtClean="0"/>
              <a:t>клинические рекомендации РФ 2022 (Россия)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2C45C3-ECBE-66CE-0AF3-DD3FAD1FEB48}"/>
            </a:ext>
          </a:extLst>
        </p:cNvPr>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CE0FAD81-8195-E3DC-2EB7-14D1924E1CA4}"/>
              </a:ext>
            </a:extLst>
          </p:cNvPr>
          <p:cNvGrpSpPr/>
          <p:nvPr/>
        </p:nvGrpSpPr>
        <p:grpSpPr>
          <a:xfrm>
            <a:off x="467544" y="404664"/>
            <a:ext cx="8102991" cy="5586306"/>
            <a:chOff x="-402101" y="593536"/>
            <a:chExt cx="10733650" cy="3865341"/>
          </a:xfrm>
        </p:grpSpPr>
        <p:sp>
          <p:nvSpPr>
            <p:cNvPr id="5" name="Прямоугольник: скругленные углы 4">
              <a:extLst>
                <a:ext uri="{FF2B5EF4-FFF2-40B4-BE49-F238E27FC236}">
                  <a16:creationId xmlns:a16="http://schemas.microsoft.com/office/drawing/2014/main" xmlns="" id="{883651A3-1306-5232-E422-2706A10B00FB}"/>
                </a:ext>
              </a:extLst>
            </p:cNvPr>
            <p:cNvSpPr/>
            <p:nvPr/>
          </p:nvSpPr>
          <p:spPr>
            <a:xfrm>
              <a:off x="-402101" y="1082631"/>
              <a:ext cx="10733650" cy="3376246"/>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x-none" dirty="0"/>
            </a:p>
          </p:txBody>
        </p:sp>
        <p:sp>
          <p:nvSpPr>
            <p:cNvPr id="6" name="Прямоугольник: скругленные углы 4">
              <a:extLst>
                <a:ext uri="{FF2B5EF4-FFF2-40B4-BE49-F238E27FC236}">
                  <a16:creationId xmlns:a16="http://schemas.microsoft.com/office/drawing/2014/main" xmlns="" id="{DEA45B04-B4D7-4BAD-51ED-23D7073846BD}"/>
                </a:ext>
              </a:extLst>
            </p:cNvPr>
            <p:cNvSpPr txBox="1"/>
            <p:nvPr/>
          </p:nvSpPr>
          <p:spPr>
            <a:xfrm>
              <a:off x="63524" y="593536"/>
              <a:ext cx="10044270" cy="3742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defTabSz="2133600">
                <a:lnSpc>
                  <a:spcPct val="90000"/>
                </a:lnSpc>
                <a:spcBef>
                  <a:spcPct val="0"/>
                </a:spcBef>
                <a:spcAft>
                  <a:spcPct val="35000"/>
                </a:spcAft>
              </a:pPr>
              <a:endParaRPr lang="ru-RU" sz="2400" dirty="0">
                <a:solidFill>
                  <a:schemeClr val="bg1"/>
                </a:solidFill>
                <a:latin typeface="Times New Roman" panose="02020603050405020304" pitchFamily="18" charset="0"/>
                <a:cs typeface="Times New Roman" panose="02020603050405020304" pitchFamily="18" charset="0"/>
              </a:endParaRPr>
            </a:p>
            <a:p>
              <a:pPr defTabSz="2133600">
                <a:lnSpc>
                  <a:spcPct val="90000"/>
                </a:lnSpc>
                <a:spcBef>
                  <a:spcPct val="0"/>
                </a:spcBef>
                <a:spcAft>
                  <a:spcPct val="35000"/>
                </a:spcAft>
              </a:pPr>
              <a:endParaRPr lang="ru-RU" sz="2400" dirty="0">
                <a:solidFill>
                  <a:schemeClr val="bg1"/>
                </a:solidFill>
                <a:latin typeface="Times New Roman" panose="02020603050405020304" pitchFamily="18" charset="0"/>
                <a:cs typeface="Times New Roman" panose="02020603050405020304" pitchFamily="18" charset="0"/>
              </a:endParaRPr>
            </a:p>
            <a:p>
              <a:r>
                <a:rPr lang="ru-RU" sz="2400" dirty="0" err="1" smtClean="0">
                  <a:latin typeface="Times New Roman" pitchFamily="18" charset="0"/>
                  <a:cs typeface="Times New Roman" pitchFamily="18" charset="0"/>
                </a:rPr>
                <a:t>Жалпы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артериялық сабау</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сирек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кездесетін</a:t>
              </a:r>
              <a:r>
                <a:rPr lang="ru-RU" sz="2400" dirty="0" smtClean="0">
                  <a:latin typeface="Times New Roman" pitchFamily="18" charset="0"/>
                  <a:cs typeface="Times New Roman" pitchFamily="18" charset="0"/>
                </a:rPr>
                <a:t> патология </a:t>
              </a:r>
              <a:r>
                <a:rPr lang="ru-RU" sz="2400" dirty="0" err="1" smtClean="0">
                  <a:latin typeface="Times New Roman" pitchFamily="18" charset="0"/>
                  <a:cs typeface="Times New Roman" pitchFamily="18" charset="0"/>
                </a:rPr>
                <a:t>және болжамы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қолайсыз</a:t>
              </a:r>
              <a:r>
                <a:rPr lang="ru-RU" sz="2400" dirty="0" smtClean="0">
                  <a:latin typeface="Times New Roman" pitchFamily="18" charset="0"/>
                  <a:cs typeface="Times New Roman" pitchFamily="18" charset="0"/>
                </a:rPr>
                <a:t>.Статистика </a:t>
              </a:r>
              <a:r>
                <a:rPr lang="ru-RU" sz="2400" dirty="0" err="1" smtClean="0">
                  <a:latin typeface="Times New Roman" pitchFamily="18" charset="0"/>
                  <a:cs typeface="Times New Roman" pitchFamily="18" charset="0"/>
                </a:rPr>
                <a:t>бойынша</a:t>
              </a:r>
              <a:r>
                <a:rPr lang="ru-RU"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бұл патологиямен ауыратын  балалалардың 65 пайызы 6  айға дейін , 75 пайызы 1 жасқа дейін ғана өмір сүреді. 2 жасқа дейін өмір сүрген балалар оперативті емдеуге жарамайды,бірақ олар 10-15 жасқа дейін өмір сүруі мүмкін.</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Бастысы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патологияны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 уақытында анықтап, барынща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ертерек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оперативті</a:t>
              </a:r>
              <a:r>
                <a:rPr lang="ru-RU" sz="2400" dirty="0" smtClean="0">
                  <a:latin typeface="Times New Roman" pitchFamily="18" charset="0"/>
                  <a:cs typeface="Times New Roman" pitchFamily="18" charset="0"/>
                </a:rPr>
                <a:t> ем </a:t>
              </a:r>
              <a:r>
                <a:rPr lang="ru-RU" sz="2400" dirty="0" err="1" smtClean="0">
                  <a:latin typeface="Times New Roman" pitchFamily="18" charset="0"/>
                  <a:cs typeface="Times New Roman" pitchFamily="18" charset="0"/>
                </a:rPr>
                <a:t>жасалуы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тиіс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Оперативті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емнің кешеуілдеуі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өліммен тең!</a:t>
              </a:r>
              <a:endParaRPr lang="ru-RU" sz="2400" dirty="0" smtClean="0">
                <a:solidFill>
                  <a:schemeClr val="bg1"/>
                </a:solidFill>
                <a:latin typeface="Times New Roman" panose="02020603050405020304" pitchFamily="18" charset="0"/>
                <a:cs typeface="Times New Roman" panose="02020603050405020304" pitchFamily="18" charset="0"/>
              </a:endParaRPr>
            </a:p>
            <a:p>
              <a:pPr marL="0" lvl="0" indent="0" algn="l" defTabSz="2133600">
                <a:lnSpc>
                  <a:spcPct val="90000"/>
                </a:lnSpc>
                <a:spcBef>
                  <a:spcPct val="0"/>
                </a:spcBef>
                <a:spcAft>
                  <a:spcPct val="35000"/>
                </a:spcAft>
                <a:buNone/>
              </a:pPr>
              <a:endParaRPr lang="x-none" sz="2400" kern="1200" dirty="0">
                <a:solidFill>
                  <a:schemeClr val="bg1"/>
                </a:solidFill>
                <a:latin typeface="Times New Roman" panose="02020603050405020304" pitchFamily="18" charset="0"/>
                <a:cs typeface="Times New Roman" panose="02020603050405020304" pitchFamily="18" charset="0"/>
              </a:endParaRPr>
            </a:p>
          </p:txBody>
        </p:sp>
      </p:grpSp>
      <p:sp>
        <p:nvSpPr>
          <p:cNvPr id="8" name="Прямоугольник 7"/>
          <p:cNvSpPr/>
          <p:nvPr/>
        </p:nvSpPr>
        <p:spPr>
          <a:xfrm>
            <a:off x="0" y="6165304"/>
            <a:ext cx="8172400" cy="646331"/>
          </a:xfrm>
          <a:prstGeom prst="rect">
            <a:avLst/>
          </a:prstGeom>
        </p:spPr>
        <p:txBody>
          <a:bodyPr wrap="square">
            <a:spAutoFit/>
          </a:bodyPr>
          <a:lstStyle/>
          <a:p>
            <a:r>
              <a:rPr lang="en-US" dirty="0" smtClean="0">
                <a:hlinkClick r:id="rId2"/>
              </a:rPr>
              <a:t>https://kemcardio.ru/blog/detskaya-kardiologiya/vidy-vrozhdenyh-porokov-serdca/obshchij-arterialnyj-stvol</a:t>
            </a:r>
            <a:r>
              <a:rPr lang="kk-KZ" dirty="0" smtClean="0"/>
              <a:t> </a:t>
            </a:r>
            <a:endParaRPr lang="ru-RU" dirty="0"/>
          </a:p>
        </p:txBody>
      </p:sp>
    </p:spTree>
    <p:extLst>
      <p:ext uri="{BB962C8B-B14F-4D97-AF65-F5344CB8AC3E}">
        <p14:creationId xmlns:p14="http://schemas.microsoft.com/office/powerpoint/2010/main" xmlns="" val="293315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dirty="0" smtClean="0">
                <a:solidFill>
                  <a:srgbClr val="FF0000"/>
                </a:solidFill>
              </a:rPr>
              <a:t>Басқа инструментальды зерттеулер</a:t>
            </a:r>
            <a:endParaRPr lang="ru-RU" sz="3600" dirty="0">
              <a:solidFill>
                <a:srgbClr val="FF0000"/>
              </a:solidFill>
            </a:endParaRPr>
          </a:p>
        </p:txBody>
      </p:sp>
      <p:sp>
        <p:nvSpPr>
          <p:cNvPr id="3" name="Содержимое 2"/>
          <p:cNvSpPr>
            <a:spLocks noGrp="1"/>
          </p:cNvSpPr>
          <p:nvPr>
            <p:ph sz="quarter" idx="1"/>
          </p:nvPr>
        </p:nvSpPr>
        <p:spPr>
          <a:xfrm>
            <a:off x="457200" y="1600200"/>
            <a:ext cx="3898776" cy="4525963"/>
          </a:xfrm>
        </p:spPr>
        <p:txBody>
          <a:bodyPr>
            <a:normAutofit/>
          </a:bodyPr>
          <a:lstStyle/>
          <a:p>
            <a:r>
              <a:rPr lang="kk-KZ" sz="2800" dirty="0" smtClean="0">
                <a:solidFill>
                  <a:srgbClr val="FF0000"/>
                </a:solidFill>
              </a:rPr>
              <a:t>Кеуде рентгенографиясы</a:t>
            </a:r>
          </a:p>
          <a:p>
            <a:pPr marL="514350" indent="-514350">
              <a:buFont typeface="+mj-lt"/>
              <a:buAutoNum type="arabicPeriod"/>
            </a:pPr>
            <a:r>
              <a:rPr lang="kk-KZ" sz="2200" dirty="0" smtClean="0">
                <a:solidFill>
                  <a:srgbClr val="002060"/>
                </a:solidFill>
              </a:rPr>
              <a:t>Өкпелік суреттің күшеюі(кіші қан айналым шеңберінің гиперволемиясы кезінде), азаюы(склеротикалық өкпелік гипертензия кезінде)</a:t>
            </a:r>
          </a:p>
          <a:p>
            <a:pPr marL="514350" indent="-514350">
              <a:buFont typeface="+mj-lt"/>
              <a:buAutoNum type="arabicPeriod"/>
            </a:pPr>
            <a:r>
              <a:rPr lang="kk-KZ" sz="2200" dirty="0" smtClean="0">
                <a:solidFill>
                  <a:srgbClr val="002060"/>
                </a:solidFill>
              </a:rPr>
              <a:t>Кардиомегалия</a:t>
            </a:r>
            <a:endParaRPr lang="ru-RU" sz="2200" dirty="0">
              <a:solidFill>
                <a:srgbClr val="002060"/>
              </a:solidFill>
            </a:endParaRPr>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
        <p:nvSpPr>
          <p:cNvPr id="5" name="Содержимое 2"/>
          <p:cNvSpPr txBox="1">
            <a:spLocks/>
          </p:cNvSpPr>
          <p:nvPr/>
        </p:nvSpPr>
        <p:spPr>
          <a:xfrm>
            <a:off x="4716016" y="1628800"/>
            <a:ext cx="3898776" cy="4525963"/>
          </a:xfrm>
          <a:prstGeom prst="rect">
            <a:avLst/>
          </a:prstGeom>
        </p:spPr>
        <p:txBody>
          <a:bodyPr vert="horz" lIns="91440" tIns="45720" rIns="91440" bIns="45720" rtlCol="0">
            <a:normAutofit fontScale="92500" lnSpcReduction="20000"/>
          </a:bodyPr>
          <a:lstStyle/>
          <a:p>
            <a:pPr marL="342900" indent="-342900">
              <a:spcBef>
                <a:spcPct val="20000"/>
              </a:spcBef>
              <a:buFont typeface="Arial" pitchFamily="34" charset="0"/>
              <a:buChar char="•"/>
            </a:pPr>
            <a:r>
              <a:rPr lang="kk-KZ" sz="3500" dirty="0" smtClean="0">
                <a:solidFill>
                  <a:srgbClr val="FF0000"/>
                </a:solidFill>
              </a:rPr>
              <a:t>Жүрек катетеризациясы: </a:t>
            </a:r>
            <a:r>
              <a:rPr lang="kk-KZ" sz="2800" dirty="0" smtClean="0">
                <a:solidFill>
                  <a:srgbClr val="002060"/>
                </a:solidFill>
              </a:rPr>
              <a:t>оң,сол қарынша және артериялық сабауда қысым тең.</a:t>
            </a:r>
          </a:p>
          <a:p>
            <a:pPr marL="342900" indent="-342900">
              <a:spcBef>
                <a:spcPct val="20000"/>
              </a:spcBef>
              <a:buFont typeface="Arial" pitchFamily="34" charset="0"/>
              <a:buChar cha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lang="kk-KZ" sz="3500" dirty="0" smtClean="0">
                <a:solidFill>
                  <a:srgbClr val="FF0000"/>
                </a:solidFill>
              </a:rPr>
              <a:t>Трункография: </a:t>
            </a:r>
            <a:r>
              <a:rPr lang="kk-KZ" sz="2800" dirty="0" smtClean="0">
                <a:solidFill>
                  <a:srgbClr val="002060"/>
                </a:solidFill>
              </a:rPr>
              <a:t>артериялық сабаудың типін,трункальды  клапанның дисфункциясын анықтауға көмектеседі,</a:t>
            </a:r>
            <a:endParaRPr lang="ru-RU" sz="2800" dirty="0" smtClean="0">
              <a:solidFill>
                <a:srgbClr val="00206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4"/>
          <p:cNvSpPr/>
          <p:nvPr/>
        </p:nvSpPr>
        <p:spPr>
          <a:xfrm>
            <a:off x="1354060" y="3302319"/>
            <a:ext cx="2941589" cy="592336"/>
          </a:xfrm>
          <a:prstGeom prst="rect">
            <a:avLst/>
          </a:prstGeom>
          <a:noFill/>
          <a:ln/>
        </p:spPr>
        <p:txBody>
          <a:bodyPr wrap="square" rtlCol="0" anchor="t"/>
          <a:lstStyle/>
          <a:p>
            <a:pPr>
              <a:lnSpc>
                <a:spcPts val="2332"/>
              </a:lnSpc>
            </a:pPr>
            <a:endParaRPr lang="en-US" sz="1458" dirty="0"/>
          </a:p>
        </p:txBody>
      </p:sp>
      <p:sp>
        <p:nvSpPr>
          <p:cNvPr id="17" name="Заголовок 1">
            <a:extLst>
              <a:ext uri="{FF2B5EF4-FFF2-40B4-BE49-F238E27FC236}">
                <a16:creationId xmlns:a16="http://schemas.microsoft.com/office/drawing/2014/main" xmlns="" id="{DA89AE59-3F9F-E361-125B-9C1D5631B7ED}"/>
              </a:ext>
            </a:extLst>
          </p:cNvPr>
          <p:cNvSpPr txBox="1">
            <a:spLocks/>
          </p:cNvSpPr>
          <p:nvPr/>
        </p:nvSpPr>
        <p:spPr>
          <a:xfrm>
            <a:off x="611560" y="188640"/>
            <a:ext cx="78867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dirty="0" err="1" smtClean="0">
                <a:solidFill>
                  <a:srgbClr val="FF0000"/>
                </a:solidFill>
                <a:latin typeface="Times New Roman" panose="02020603050405020304" pitchFamily="18" charset="0"/>
                <a:cs typeface="Times New Roman" panose="02020603050405020304" pitchFamily="18" charset="0"/>
              </a:rPr>
              <a:t>Емі</a:t>
            </a:r>
            <a:r>
              <a:rPr lang="ru-RU" sz="3600" dirty="0" smtClean="0">
                <a:solidFill>
                  <a:srgbClr val="FF0000"/>
                </a:solidFill>
                <a:latin typeface="Times New Roman" panose="02020603050405020304" pitchFamily="18" charset="0"/>
                <a:cs typeface="Times New Roman" panose="02020603050405020304" pitchFamily="18" charset="0"/>
              </a:rPr>
              <a:t> </a:t>
            </a:r>
            <a:endParaRPr lang="x-none" sz="3600" dirty="0">
              <a:solidFill>
                <a:srgbClr val="FF0000"/>
              </a:solidFill>
              <a:latin typeface="Times New Roman" panose="02020603050405020304" pitchFamily="18" charset="0"/>
              <a:cs typeface="Times New Roman" panose="02020603050405020304" pitchFamily="18" charset="0"/>
            </a:endParaRPr>
          </a:p>
        </p:txBody>
      </p:sp>
      <p:sp>
        <p:nvSpPr>
          <p:cNvPr id="9" name="Содержимое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8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Режим: температуралық комфорт,</a:t>
            </a:r>
            <a:r>
              <a:rPr kumimoji="0" lang="kk-KZ" sz="2800" b="0" i="0" u="none" strike="noStrike" kern="1200" cap="none" spc="0" normalizeH="0" noProof="0" dirty="0" smtClean="0">
                <a:ln>
                  <a:noFill/>
                </a:ln>
                <a:solidFill>
                  <a:srgbClr val="002060"/>
                </a:solidFill>
                <a:effectLst/>
                <a:uLnTx/>
                <a:uFillTx/>
                <a:latin typeface="Times New Roman" pitchFamily="18" charset="0"/>
                <a:cs typeface="Times New Roman" pitchFamily="18" charset="0"/>
              </a:rPr>
              <a:t> физикалық белсенділікті шектеу</a:t>
            </a:r>
            <a:endParaRPr kumimoji="0" lang="kk-KZ" sz="28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8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Медикаментозды</a:t>
            </a:r>
            <a:r>
              <a:rPr kumimoji="0" lang="kk-KZ" sz="2800" b="0" i="0" u="none" strike="noStrike" kern="1200" cap="none" spc="0" normalizeH="0" noProof="0" dirty="0" smtClean="0">
                <a:ln>
                  <a:noFill/>
                </a:ln>
                <a:solidFill>
                  <a:srgbClr val="002060"/>
                </a:solidFill>
                <a:effectLst/>
                <a:uLnTx/>
                <a:uFillTx/>
                <a:latin typeface="Times New Roman" pitchFamily="18" charset="0"/>
                <a:cs typeface="Times New Roman" pitchFamily="18" charset="0"/>
              </a:rPr>
              <a:t> ем</a:t>
            </a:r>
            <a:r>
              <a:rPr kumimoji="0" lang="kk-KZ" sz="28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айналымдағы қан көлемін азайту (диуретиктер) , шеткері тамырлардың қарсыластығын төмендету (иАПФ). </a:t>
            </a:r>
            <a:endParaRPr kumimoji="0" lang="ru-RU"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 name="Прямоугольник 9"/>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latin typeface="Times New Roman" pitchFamily="18" charset="0"/>
                <a:cs typeface="Times New Roman" pitchFamily="18" charset="0"/>
              </a:rPr>
              <a:t>Хирургиялық ем</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a:bodyPr>
          <a:lstStyle/>
          <a:p>
            <a:r>
              <a:rPr lang="kk-KZ" sz="2800" dirty="0" smtClean="0">
                <a:solidFill>
                  <a:srgbClr val="002060"/>
                </a:solidFill>
                <a:latin typeface="Times New Roman" pitchFamily="18" charset="0"/>
                <a:cs typeface="Times New Roman" pitchFamily="18" charset="0"/>
              </a:rPr>
              <a:t>Паллиативті операциялар: өкпе артериясын тарылту</a:t>
            </a:r>
          </a:p>
          <a:p>
            <a:r>
              <a:rPr lang="kk-KZ" sz="2800" dirty="0" smtClean="0">
                <a:solidFill>
                  <a:srgbClr val="002060"/>
                </a:solidFill>
                <a:latin typeface="Times New Roman" pitchFamily="18" charset="0"/>
                <a:cs typeface="Times New Roman" pitchFamily="18" charset="0"/>
              </a:rPr>
              <a:t>Радикальды коррекция: өкпелік артерияны артериялық сабаудан бөліп алып,оң жақ қарыншамен кондуит арқылы байланыстыру,қарыншааралық перде дефектісін жабу.</a:t>
            </a:r>
            <a:endParaRPr lang="ru-RU" sz="28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7" name="Содержимое 2"/>
          <p:cNvSpPr>
            <a:spLocks noGrp="1"/>
          </p:cNvSpPr>
          <p:nvPr>
            <p:ph sz="quarter" idx="1"/>
          </p:nvPr>
        </p:nvSpPr>
        <p:spPr>
          <a:xfrm>
            <a:off x="467544" y="3429000"/>
            <a:ext cx="8229600" cy="4525963"/>
          </a:xfrm>
        </p:spPr>
        <p:txBody>
          <a:bodyPr>
            <a:normAutofit/>
          </a:bodyPr>
          <a:lstStyle/>
          <a:p>
            <a:r>
              <a:rPr lang="kk-KZ" sz="2800" dirty="0" smtClean="0">
                <a:solidFill>
                  <a:srgbClr val="002060"/>
                </a:solidFill>
                <a:latin typeface="Times New Roman" pitchFamily="18" charset="0"/>
                <a:cs typeface="Times New Roman" pitchFamily="18" charset="0"/>
              </a:rPr>
              <a:t>Қарыншааралық перде дефектісін жабу.Нәтижесінде артериялық сабау тек сол қарыншамен байланысады.</a:t>
            </a:r>
          </a:p>
          <a:p>
            <a:r>
              <a:rPr lang="kk-KZ" sz="2800" dirty="0" smtClean="0">
                <a:solidFill>
                  <a:srgbClr val="002060"/>
                </a:solidFill>
                <a:latin typeface="Times New Roman" pitchFamily="18" charset="0"/>
                <a:cs typeface="Times New Roman" pitchFamily="18" charset="0"/>
              </a:rPr>
              <a:t>Өкпелік артерияны артериялық сабаудан бөліп алып,оң жақ қарыншамен клапаны бар кондуит арқылы байланыстырады.</a:t>
            </a:r>
            <a:endParaRPr lang="ru-RU" sz="2800" dirty="0">
              <a:solidFill>
                <a:srgbClr val="002060"/>
              </a:solidFill>
              <a:latin typeface="Times New Roman" pitchFamily="18" charset="0"/>
              <a:cs typeface="Times New Roman" pitchFamily="18" charset="0"/>
            </a:endParaRPr>
          </a:p>
        </p:txBody>
      </p:sp>
      <p:pic>
        <p:nvPicPr>
          <p:cNvPr id="32770" name="Picture 2" descr="C:\Users\Edige\Desktop\12233\9.jpg"/>
          <p:cNvPicPr>
            <a:picLocks noChangeAspect="1" noChangeArrowheads="1"/>
          </p:cNvPicPr>
          <p:nvPr/>
        </p:nvPicPr>
        <p:blipFill>
          <a:blip r:embed="rId2" cstate="print"/>
          <a:srcRect t="47615" b="30955"/>
          <a:stretch>
            <a:fillRect/>
          </a:stretch>
        </p:blipFill>
        <p:spPr bwMode="auto">
          <a:xfrm>
            <a:off x="0" y="0"/>
            <a:ext cx="9144000" cy="3429000"/>
          </a:xfrm>
          <a:prstGeom prst="rect">
            <a:avLst/>
          </a:prstGeom>
          <a:noFill/>
        </p:spPr>
      </p:pic>
      <p:sp>
        <p:nvSpPr>
          <p:cNvPr id="5" name="Прямоугольник 4"/>
          <p:cNvSpPr/>
          <p:nvPr/>
        </p:nvSpPr>
        <p:spPr>
          <a:xfrm>
            <a:off x="611560" y="6300028"/>
            <a:ext cx="7902624" cy="369332"/>
          </a:xfrm>
          <a:prstGeom prst="rect">
            <a:avLst/>
          </a:prstGeom>
        </p:spPr>
        <p:txBody>
          <a:bodyPr wrap="square">
            <a:spAutoFit/>
          </a:bodyPr>
          <a:lstStyle/>
          <a:p>
            <a:pPr marL="514350" indent="-514350"/>
            <a:r>
              <a:rPr lang="kk-KZ" dirty="0" smtClean="0"/>
              <a:t>Источник: “Врожденные пороки сердца” А.С.Шарыкин 2009 г. Страница 379</a:t>
            </a:r>
          </a:p>
        </p:txBody>
      </p:sp>
      <p:pic>
        <p:nvPicPr>
          <p:cNvPr id="8194" name="Picture 2"/>
          <p:cNvPicPr>
            <a:picLocks noChangeAspect="1" noChangeArrowheads="1"/>
          </p:cNvPicPr>
          <p:nvPr/>
        </p:nvPicPr>
        <p:blipFill>
          <a:blip r:embed="rId3" cstate="print"/>
          <a:srcRect/>
          <a:stretch>
            <a:fillRect/>
          </a:stretch>
        </p:blipFill>
        <p:spPr bwMode="auto">
          <a:xfrm>
            <a:off x="1115616" y="48722"/>
            <a:ext cx="6192688" cy="42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rPr>
              <a:t>Болжамы</a:t>
            </a:r>
            <a:endParaRPr lang="ru-RU" dirty="0">
              <a:solidFill>
                <a:srgbClr val="FF0000"/>
              </a:solidFill>
            </a:endParaRPr>
          </a:p>
        </p:txBody>
      </p:sp>
      <p:sp>
        <p:nvSpPr>
          <p:cNvPr id="5" name="Содержимое 2"/>
          <p:cNvSpPr>
            <a:spLocks noGrp="1"/>
          </p:cNvSpPr>
          <p:nvPr>
            <p:ph sz="quarter" idx="1"/>
          </p:nvPr>
        </p:nvSpPr>
        <p:spPr/>
        <p:txBody>
          <a:bodyPr>
            <a:normAutofit/>
          </a:bodyPr>
          <a:lstStyle/>
          <a:p>
            <a:r>
              <a:rPr lang="ru-RU" dirty="0" err="1" smtClean="0">
                <a:solidFill>
                  <a:schemeClr val="accent3">
                    <a:lumMod val="50000"/>
                  </a:schemeClr>
                </a:solidFill>
              </a:rPr>
              <a:t>Бұл ақау хирургиялық </a:t>
            </a:r>
            <a:r>
              <a:rPr lang="ru-RU" dirty="0" smtClean="0">
                <a:solidFill>
                  <a:schemeClr val="accent3">
                    <a:lumMod val="50000"/>
                  </a:schemeClr>
                </a:solidFill>
              </a:rPr>
              <a:t>ем </a:t>
            </a:r>
            <a:r>
              <a:rPr lang="ru-RU" dirty="0" err="1" smtClean="0">
                <a:solidFill>
                  <a:schemeClr val="accent3">
                    <a:lumMod val="50000"/>
                  </a:schemeClr>
                </a:solidFill>
              </a:rPr>
              <a:t>жүргізілмесе болжамы</a:t>
            </a:r>
            <a:r>
              <a:rPr lang="ru-RU" dirty="0" smtClean="0">
                <a:solidFill>
                  <a:schemeClr val="accent3">
                    <a:lumMod val="50000"/>
                  </a:schemeClr>
                </a:solidFill>
              </a:rPr>
              <a:t> </a:t>
            </a:r>
            <a:r>
              <a:rPr lang="ru-RU" dirty="0" err="1" smtClean="0">
                <a:solidFill>
                  <a:schemeClr val="accent3">
                    <a:lumMod val="50000"/>
                  </a:schemeClr>
                </a:solidFill>
              </a:rPr>
              <a:t>үнемі қолайсыз</a:t>
            </a:r>
            <a:r>
              <a:rPr lang="ru-RU" dirty="0" smtClean="0">
                <a:solidFill>
                  <a:schemeClr val="accent3">
                    <a:lumMod val="50000"/>
                  </a:schemeClr>
                </a:solidFill>
              </a:rPr>
              <a:t>.</a:t>
            </a:r>
            <a:r>
              <a:rPr lang="ru-RU" dirty="0" err="1" smtClean="0">
                <a:solidFill>
                  <a:schemeClr val="accent3">
                    <a:lumMod val="50000"/>
                  </a:schemeClr>
                </a:solidFill>
              </a:rPr>
              <a:t>Себебі</a:t>
            </a:r>
            <a:r>
              <a:rPr lang="ru-RU" dirty="0" smtClean="0">
                <a:solidFill>
                  <a:schemeClr val="accent3">
                    <a:lumMod val="50000"/>
                  </a:schemeClr>
                </a:solidFill>
              </a:rPr>
              <a:t> </a:t>
            </a:r>
            <a:r>
              <a:rPr lang="ru-RU" dirty="0" err="1" smtClean="0">
                <a:solidFill>
                  <a:schemeClr val="accent3">
                    <a:lumMod val="50000"/>
                  </a:schemeClr>
                </a:solidFill>
              </a:rPr>
              <a:t>ауыр</a:t>
            </a:r>
            <a:r>
              <a:rPr lang="ru-RU" dirty="0" smtClean="0">
                <a:solidFill>
                  <a:schemeClr val="accent3">
                    <a:lumMod val="50000"/>
                  </a:schemeClr>
                </a:solidFill>
              </a:rPr>
              <a:t> </a:t>
            </a:r>
            <a:r>
              <a:rPr lang="ru-RU" dirty="0" err="1" smtClean="0">
                <a:solidFill>
                  <a:schemeClr val="accent3">
                    <a:lumMod val="50000"/>
                  </a:schemeClr>
                </a:solidFill>
              </a:rPr>
              <a:t>өкпелік </a:t>
            </a:r>
            <a:r>
              <a:rPr lang="ru-RU" dirty="0" smtClean="0">
                <a:solidFill>
                  <a:schemeClr val="accent3">
                    <a:lumMod val="50000"/>
                  </a:schemeClr>
                </a:solidFill>
              </a:rPr>
              <a:t>гипертензия дамып,</a:t>
            </a:r>
            <a:r>
              <a:rPr lang="ru-RU" dirty="0" err="1" smtClean="0">
                <a:solidFill>
                  <a:schemeClr val="accent3">
                    <a:lumMod val="50000"/>
                  </a:schemeClr>
                </a:solidFill>
              </a:rPr>
              <a:t>жүрек жеткіліксіздігін</a:t>
            </a:r>
            <a:r>
              <a:rPr lang="ru-RU" dirty="0" smtClean="0">
                <a:solidFill>
                  <a:schemeClr val="accent3">
                    <a:lumMod val="50000"/>
                  </a:schemeClr>
                </a:solidFill>
              </a:rPr>
              <a:t> </a:t>
            </a:r>
            <a:r>
              <a:rPr lang="ru-RU" dirty="0" err="1" smtClean="0">
                <a:solidFill>
                  <a:schemeClr val="accent3">
                    <a:lumMod val="50000"/>
                  </a:schemeClr>
                </a:solidFill>
              </a:rPr>
              <a:t>күшейте түседі</a:t>
            </a:r>
            <a:r>
              <a:rPr lang="ru-RU" dirty="0" smtClean="0">
                <a:solidFill>
                  <a:schemeClr val="accent3">
                    <a:lumMod val="50000"/>
                  </a:schemeClr>
                </a:solidFill>
              </a:rPr>
              <a:t>.</a:t>
            </a:r>
          </a:p>
          <a:p>
            <a:r>
              <a:rPr lang="ru-RU" dirty="0" err="1" smtClean="0">
                <a:solidFill>
                  <a:schemeClr val="accent2">
                    <a:lumMod val="50000"/>
                  </a:schemeClr>
                </a:solidFill>
              </a:rPr>
              <a:t>Хирургиялық </a:t>
            </a:r>
            <a:r>
              <a:rPr lang="ru-RU" dirty="0" smtClean="0">
                <a:solidFill>
                  <a:schemeClr val="accent2">
                    <a:lumMod val="50000"/>
                  </a:schemeClr>
                </a:solidFill>
              </a:rPr>
              <a:t>коррекция </a:t>
            </a:r>
            <a:r>
              <a:rPr lang="ru-RU" dirty="0" err="1" smtClean="0">
                <a:solidFill>
                  <a:schemeClr val="accent2">
                    <a:lumMod val="50000"/>
                  </a:schemeClr>
                </a:solidFill>
              </a:rPr>
              <a:t>жүргізілсе</a:t>
            </a:r>
            <a:r>
              <a:rPr lang="ru-RU" dirty="0" smtClean="0">
                <a:solidFill>
                  <a:schemeClr val="accent2">
                    <a:lumMod val="50000"/>
                  </a:schemeClr>
                </a:solidFill>
              </a:rPr>
              <a:t>,</a:t>
            </a:r>
            <a:r>
              <a:rPr lang="ru-RU" dirty="0" err="1" smtClean="0">
                <a:solidFill>
                  <a:schemeClr val="accent2">
                    <a:lumMod val="50000"/>
                  </a:schemeClr>
                </a:solidFill>
              </a:rPr>
              <a:t>болжамы</a:t>
            </a:r>
            <a:r>
              <a:rPr lang="ru-RU" dirty="0" smtClean="0">
                <a:solidFill>
                  <a:schemeClr val="accent2">
                    <a:lumMod val="50000"/>
                  </a:schemeClr>
                </a:solidFill>
              </a:rPr>
              <a:t> </a:t>
            </a:r>
            <a:r>
              <a:rPr lang="ru-RU" dirty="0" err="1" smtClean="0">
                <a:solidFill>
                  <a:schemeClr val="accent2">
                    <a:lumMod val="50000"/>
                  </a:schemeClr>
                </a:solidFill>
              </a:rPr>
              <a:t>қолайлы.</a:t>
            </a:r>
            <a:r>
              <a:rPr lang="ru-RU" dirty="0" smtClean="0">
                <a:solidFill>
                  <a:schemeClr val="accent2">
                    <a:lumMod val="50000"/>
                  </a:schemeClr>
                </a:solidFill>
              </a:rPr>
              <a:t>  </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Пайдаланылған әдебиеттер</a:t>
            </a:r>
            <a:endParaRPr lang="ru-RU" dirty="0"/>
          </a:p>
        </p:txBody>
      </p:sp>
      <p:sp>
        <p:nvSpPr>
          <p:cNvPr id="3" name="Содержимое 2"/>
          <p:cNvSpPr>
            <a:spLocks noGrp="1"/>
          </p:cNvSpPr>
          <p:nvPr>
            <p:ph sz="quarter" idx="1"/>
          </p:nvPr>
        </p:nvSpPr>
        <p:spPr/>
        <p:txBody>
          <a:bodyPr>
            <a:normAutofit/>
          </a:bodyPr>
          <a:lstStyle/>
          <a:p>
            <a:pPr marL="514350" indent="-514350">
              <a:buFont typeface="+mj-lt"/>
              <a:buAutoNum type="arabicPeriod"/>
            </a:pPr>
            <a:r>
              <a:rPr lang="kk-KZ" dirty="0" smtClean="0"/>
              <a:t>“Врожденные пороки сердца” А.С.Шарыкин 2009 г.</a:t>
            </a:r>
          </a:p>
          <a:p>
            <a:pPr marL="514350" indent="-514350">
              <a:buFont typeface="+mj-lt"/>
              <a:buAutoNum type="arabicPeriod"/>
            </a:pPr>
            <a:r>
              <a:rPr lang="en-US" dirty="0" smtClean="0">
                <a:hlinkClick r:id="rId2"/>
              </a:rPr>
              <a:t>https://diseases.medelement.com</a:t>
            </a:r>
            <a:r>
              <a:rPr lang="kk-KZ" dirty="0" smtClean="0"/>
              <a:t>:  </a:t>
            </a:r>
            <a:r>
              <a:rPr lang="ru-RU" dirty="0" smtClean="0"/>
              <a:t>Общий артериальный ствол</a:t>
            </a:r>
            <a:r>
              <a:rPr lang="ru-RU" b="1" dirty="0" smtClean="0"/>
              <a:t> , </a:t>
            </a:r>
            <a:r>
              <a:rPr lang="ru-RU" dirty="0" smtClean="0"/>
              <a:t>клинические рекомендации РФ 2022 (Россия)</a:t>
            </a:r>
          </a:p>
          <a:p>
            <a:pPr marL="514350" indent="-514350">
              <a:buFont typeface="+mj-lt"/>
              <a:buAutoNum type="arabicPeriod"/>
            </a:pPr>
            <a:r>
              <a:rPr lang="en-US" dirty="0" smtClean="0">
                <a:hlinkClick r:id="rId3"/>
              </a:rPr>
              <a:t>https://meduniver.com/Medical/cardiologia/68.html</a:t>
            </a:r>
            <a:endParaRPr lang="kk-KZ" dirty="0" smtClean="0"/>
          </a:p>
          <a:p>
            <a:pPr marL="514350" indent="-514350">
              <a:buFont typeface="+mj-lt"/>
              <a:buAutoNum type="arabicPeriod"/>
            </a:pPr>
            <a:r>
              <a:rPr lang="en-US" dirty="0" smtClean="0">
                <a:hlinkClick r:id="rId4"/>
              </a:rPr>
              <a:t>https://youtu.be/FWSPJdQX2z8?si=W7vc-pxeErkoLx9B</a:t>
            </a:r>
            <a:endParaRPr lang="kk-KZ" dirty="0" smtClean="0"/>
          </a:p>
          <a:p>
            <a:pPr marL="514350" indent="-514350">
              <a:buFont typeface="+mj-lt"/>
              <a:buAutoNum type="arabicPeriod"/>
            </a:pPr>
            <a:r>
              <a:rPr lang="en-US" dirty="0" smtClean="0">
                <a:hlinkClick r:id="rId5"/>
              </a:rPr>
              <a:t>https://kemcardio.ru/blog/detskaya-kardiologiya/vidy-vrozhdenyh-porokov-serdca/obshchij-arterialnyj-stvol</a:t>
            </a:r>
            <a:r>
              <a:rPr lang="kk-KZ" dirty="0" smtClean="0"/>
              <a:t> </a:t>
            </a:r>
            <a:endParaRPr lang="ru-RU" dirty="0" smtClean="0"/>
          </a:p>
          <a:p>
            <a:pPr marL="514350" indent="-514350">
              <a:buFont typeface="+mj-lt"/>
              <a:buAutoNum type="arabicPeriod"/>
            </a:pPr>
            <a:endParaRPr lang="kk-KZ" dirty="0" smtClean="0"/>
          </a:p>
          <a:p>
            <a:pPr marL="514350" indent="-514350">
              <a:buFont typeface="+mj-lt"/>
              <a:buAutoNum type="arabicPeriod"/>
            </a:pPr>
            <a:endParaRPr lang="kk-KZ" dirty="0" smtClean="0"/>
          </a:p>
          <a:p>
            <a:pPr marL="514350" indent="-514350">
              <a:buNone/>
            </a:pPr>
            <a:endParaRPr lang="ru-RU" dirty="0" smtClean="0"/>
          </a:p>
          <a:p>
            <a:pPr marL="514350" indent="-514350">
              <a:buFont typeface="+mj-lt"/>
              <a:buAutoNum type="arabicPeriod"/>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3600" dirty="0" smtClean="0">
                <a:solidFill>
                  <a:srgbClr val="FF0000"/>
                </a:solidFill>
              </a:rPr>
              <a:t>Жүрек құрылымдарының қалыпты орналасуы</a:t>
            </a:r>
            <a:endParaRPr lang="ru-RU" sz="3600" dirty="0">
              <a:solidFill>
                <a:srgbClr val="FF0000"/>
              </a:solidFill>
            </a:endParaRPr>
          </a:p>
        </p:txBody>
      </p:sp>
      <p:sp>
        <p:nvSpPr>
          <p:cNvPr id="3" name="Содержимое 2"/>
          <p:cNvSpPr>
            <a:spLocks noGrp="1"/>
          </p:cNvSpPr>
          <p:nvPr>
            <p:ph sz="quarter" idx="1"/>
          </p:nvPr>
        </p:nvSpPr>
        <p:spPr>
          <a:xfrm>
            <a:off x="467544" y="2348880"/>
            <a:ext cx="6552728" cy="3168352"/>
          </a:xfrm>
        </p:spPr>
        <p:txBody>
          <a:bodyPr/>
          <a:lstStyle/>
          <a:p>
            <a:r>
              <a:rPr lang="kk-KZ" sz="2800" dirty="0" smtClean="0">
                <a:solidFill>
                  <a:srgbClr val="002060"/>
                </a:solidFill>
                <a:latin typeface="Times New Roman" pitchFamily="18" charset="0"/>
                <a:cs typeface="Times New Roman" pitchFamily="18" charset="0"/>
              </a:rPr>
              <a:t>Нормада аорта сол қарыншадан,өкпе артериясы оң қарыншадан шығады.</a:t>
            </a:r>
            <a:endParaRPr lang="ru-RU" sz="2800" dirty="0" smtClean="0">
              <a:solidFill>
                <a:srgbClr val="002060"/>
              </a:solidFill>
              <a:latin typeface="Times New Roman" pitchFamily="18" charset="0"/>
              <a:cs typeface="Times New Roman" pitchFamily="18" charset="0"/>
            </a:endParaRPr>
          </a:p>
          <a:p>
            <a:pPr>
              <a:buNone/>
            </a:pPr>
            <a:endParaRPr lang="kk-KZ" dirty="0" smtClean="0"/>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lob:https://web.whatsapp.com/6584666b-c88a-4f89-b2d1-4a54eddabb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Edige\Desktop\12233\1.jpg"/>
          <p:cNvPicPr>
            <a:picLocks noChangeAspect="1" noChangeArrowheads="1"/>
          </p:cNvPicPr>
          <p:nvPr/>
        </p:nvPicPr>
        <p:blipFill>
          <a:blip r:embed="rId2" cstate="print"/>
          <a:srcRect/>
          <a:stretch>
            <a:fillRect/>
          </a:stretch>
        </p:blipFill>
        <p:spPr bwMode="auto">
          <a:xfrm>
            <a:off x="0" y="0"/>
            <a:ext cx="9144000" cy="6309320"/>
          </a:xfrm>
          <a:prstGeom prst="rect">
            <a:avLst/>
          </a:prstGeom>
          <a:noFill/>
        </p:spPr>
      </p:pic>
      <p:sp>
        <p:nvSpPr>
          <p:cNvPr id="4" name="TextBox 3"/>
          <p:cNvSpPr txBox="1"/>
          <p:nvPr/>
        </p:nvSpPr>
        <p:spPr>
          <a:xfrm>
            <a:off x="2771800" y="6372036"/>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2" name="Picture 2"/>
          <p:cNvPicPr>
            <a:picLocks noChangeAspect="1" noChangeArrowheads="1"/>
          </p:cNvPicPr>
          <p:nvPr/>
        </p:nvPicPr>
        <p:blipFill>
          <a:blip r:embed="rId3" cstate="print"/>
          <a:srcRect/>
          <a:stretch>
            <a:fillRect/>
          </a:stretch>
        </p:blipFill>
        <p:spPr bwMode="auto">
          <a:xfrm>
            <a:off x="5775928" y="1916832"/>
            <a:ext cx="3368072" cy="4392488"/>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5868144" y="1916832"/>
            <a:ext cx="3275856" cy="43924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dirty="0" smtClean="0">
                <a:solidFill>
                  <a:srgbClr val="FF0000"/>
                </a:solidFill>
              </a:rPr>
              <a:t>Жүрек тамырларының дамуы</a:t>
            </a:r>
            <a:endParaRPr lang="ru-RU" sz="3600" dirty="0">
              <a:solidFill>
                <a:srgbClr val="FF0000"/>
              </a:solidFill>
            </a:endParaRPr>
          </a:p>
        </p:txBody>
      </p:sp>
      <p:sp>
        <p:nvSpPr>
          <p:cNvPr id="3" name="Содержимое 2"/>
          <p:cNvSpPr>
            <a:spLocks noGrp="1"/>
          </p:cNvSpPr>
          <p:nvPr>
            <p:ph sz="quarter" idx="1"/>
          </p:nvPr>
        </p:nvSpPr>
        <p:spPr/>
        <p:txBody>
          <a:bodyPr>
            <a:normAutofit/>
          </a:bodyPr>
          <a:lstStyle/>
          <a:p>
            <a:r>
              <a:rPr lang="kk-KZ" sz="2800" dirty="0" smtClean="0">
                <a:solidFill>
                  <a:srgbClr val="002060"/>
                </a:solidFill>
              </a:rPr>
              <a:t>Этаптары</a:t>
            </a:r>
          </a:p>
          <a:p>
            <a:pPr marL="571500" indent="-571500">
              <a:buFont typeface="+mj-lt"/>
              <a:buAutoNum type="romanUcPeriod"/>
            </a:pPr>
            <a:r>
              <a:rPr lang="kk-KZ" sz="2800" dirty="0" smtClean="0">
                <a:solidFill>
                  <a:srgbClr val="002060"/>
                </a:solidFill>
              </a:rPr>
              <a:t>Аорта-өкпелік перденің пайда болуы.Нәтижесінде артериялық сабау өкпелік және аорталық бөлімдерге бөлінеді.</a:t>
            </a:r>
          </a:p>
          <a:p>
            <a:pPr marL="571500" indent="-571500">
              <a:buFont typeface="+mj-lt"/>
              <a:buAutoNum type="romanUcPeriod"/>
            </a:pPr>
            <a:r>
              <a:rPr lang="kk-KZ" sz="2800" dirty="0" smtClean="0">
                <a:solidFill>
                  <a:srgbClr val="002060"/>
                </a:solidFill>
              </a:rPr>
              <a:t>Артериялық сабаудың спираль тәрізді айналуы.Нәтижесінде аорта сол қарыншадан,өкпе артериясы оң қарыншадан шығады.</a:t>
            </a:r>
            <a:endParaRPr lang="ru-RU" sz="2800" dirty="0">
              <a:solidFill>
                <a:srgbClr val="002060"/>
              </a:solidFill>
            </a:endParaRPr>
          </a:p>
        </p:txBody>
      </p:sp>
      <p:sp>
        <p:nvSpPr>
          <p:cNvPr id="4" name="Прямоугольник 3"/>
          <p:cNvSpPr/>
          <p:nvPr/>
        </p:nvSpPr>
        <p:spPr>
          <a:xfrm>
            <a:off x="1691680" y="6021288"/>
            <a:ext cx="4572000" cy="646331"/>
          </a:xfrm>
          <a:prstGeom prst="rect">
            <a:avLst/>
          </a:prstGeom>
        </p:spPr>
        <p:txBody>
          <a:bodyPr>
            <a:spAutoFit/>
          </a:bodyPr>
          <a:lstStyle/>
          <a:p>
            <a:pPr marL="514350" indent="-514350"/>
            <a:r>
              <a:rPr lang="kk-KZ" dirty="0" smtClean="0">
                <a:hlinkClick r:id="rId2"/>
              </a:rPr>
              <a:t>Источник:</a:t>
            </a:r>
            <a:r>
              <a:rPr lang="en-US" dirty="0" smtClean="0">
                <a:hlinkClick r:id="rId2"/>
              </a:rPr>
              <a:t>https://youtu.be/FWSPJdQX2z8?si=W7vc-pxeErkoLx9B</a:t>
            </a:r>
            <a:endParaRPr lang="kk-KZ"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27650" name="Picture 2" descr="C:\Users\Edige\Desktop\12233\2.jpg"/>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
        <p:nvSpPr>
          <p:cNvPr id="5" name="TextBox 4"/>
          <p:cNvSpPr txBox="1"/>
          <p:nvPr/>
        </p:nvSpPr>
        <p:spPr>
          <a:xfrm>
            <a:off x="2771800" y="6444044"/>
            <a:ext cx="3221395" cy="369332"/>
          </a:xfrm>
          <a:prstGeom prst="rect">
            <a:avLst/>
          </a:prstGeom>
          <a:noFill/>
        </p:spPr>
        <p:txBody>
          <a:bodyPr wrap="none" rtlCol="0">
            <a:spAutoFit/>
          </a:bodyPr>
          <a:lstStyle/>
          <a:p>
            <a:r>
              <a:rPr lang="kk-KZ" dirty="0" smtClean="0"/>
              <a:t>Оригинальный рисунок автора</a:t>
            </a: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0" y="3573016"/>
            <a:ext cx="4041492" cy="280831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355976" y="3573017"/>
            <a:ext cx="1458621" cy="64807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516216" y="3573015"/>
            <a:ext cx="1512168" cy="648073"/>
          </a:xfrm>
          <a:prstGeom prst="rect">
            <a:avLst/>
          </a:prstGeom>
          <a:noFill/>
          <a:ln w="9525">
            <a:noFill/>
            <a:miter lim="800000"/>
            <a:headEnd/>
            <a:tailEnd/>
          </a:ln>
        </p:spPr>
      </p:pic>
      <p:pic>
        <p:nvPicPr>
          <p:cNvPr id="4" name="Picture 2"/>
          <p:cNvPicPr>
            <a:picLocks noChangeAspect="1" noChangeArrowheads="1"/>
          </p:cNvPicPr>
          <p:nvPr/>
        </p:nvPicPr>
        <p:blipFill>
          <a:blip r:embed="rId6" cstate="print"/>
          <a:srcRect/>
          <a:stretch>
            <a:fillRect/>
          </a:stretch>
        </p:blipFill>
        <p:spPr bwMode="auto">
          <a:xfrm>
            <a:off x="0" y="3789040"/>
            <a:ext cx="3935687" cy="26642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dirty="0" smtClean="0">
                <a:solidFill>
                  <a:srgbClr val="FF0000"/>
                </a:solidFill>
              </a:rPr>
              <a:t>Ақаудың қалыптасуы</a:t>
            </a:r>
            <a:endParaRPr lang="ru-RU" sz="3600" dirty="0">
              <a:solidFill>
                <a:srgbClr val="FF0000"/>
              </a:solidFill>
            </a:endParaRPr>
          </a:p>
        </p:txBody>
      </p:sp>
      <p:sp>
        <p:nvSpPr>
          <p:cNvPr id="3" name="Содержимое 2"/>
          <p:cNvSpPr>
            <a:spLocks noGrp="1"/>
          </p:cNvSpPr>
          <p:nvPr>
            <p:ph sz="quarter" idx="1"/>
          </p:nvPr>
        </p:nvSpPr>
        <p:spPr/>
        <p:txBody>
          <a:bodyPr>
            <a:normAutofit/>
          </a:bodyPr>
          <a:lstStyle/>
          <a:p>
            <a:r>
              <a:rPr lang="kk-KZ" sz="2800" dirty="0" smtClean="0">
                <a:solidFill>
                  <a:srgbClr val="002060"/>
                </a:solidFill>
                <a:latin typeface="Times New Roman" pitchFamily="18" charset="0"/>
                <a:cs typeface="Times New Roman" pitchFamily="18" charset="0"/>
              </a:rPr>
              <a:t>Аорта-өкпелік перденің қалыптасуы бұзылып,артериялық сабау жүрек негізінен шығатын жалғыз тамыр ретінде қалады.</a:t>
            </a:r>
            <a:endParaRPr lang="ru-RU" sz="2800" dirty="0">
              <a:latin typeface="Times New Roman" pitchFamily="18" charset="0"/>
              <a:cs typeface="Times New Roman" pitchFamily="18" charset="0"/>
            </a:endParaRPr>
          </a:p>
        </p:txBody>
      </p:sp>
      <p:sp>
        <p:nvSpPr>
          <p:cNvPr id="4" name="Прямоугольник 3"/>
          <p:cNvSpPr/>
          <p:nvPr/>
        </p:nvSpPr>
        <p:spPr>
          <a:xfrm>
            <a:off x="1691680" y="6021288"/>
            <a:ext cx="4572000" cy="646331"/>
          </a:xfrm>
          <a:prstGeom prst="rect">
            <a:avLst/>
          </a:prstGeom>
        </p:spPr>
        <p:txBody>
          <a:bodyPr>
            <a:spAutoFit/>
          </a:bodyPr>
          <a:lstStyle/>
          <a:p>
            <a:pPr marL="514350" indent="-514350"/>
            <a:r>
              <a:rPr lang="kk-KZ" dirty="0" smtClean="0">
                <a:hlinkClick r:id="rId2"/>
              </a:rPr>
              <a:t>Источник:</a:t>
            </a:r>
            <a:r>
              <a:rPr lang="en-US" dirty="0" smtClean="0">
                <a:hlinkClick r:id="rId2"/>
              </a:rPr>
              <a:t>https://youtu.be/FWSPJdQX2z8?si=W7vc-pxeErkoLx9B</a:t>
            </a:r>
            <a:endParaRPr lang="kk-K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dirty="0" smtClean="0">
                <a:solidFill>
                  <a:srgbClr val="FF0000"/>
                </a:solidFill>
              </a:rPr>
              <a:t>Ақау элементтері</a:t>
            </a:r>
            <a:endParaRPr lang="ru-RU" sz="3600" dirty="0">
              <a:solidFill>
                <a:srgbClr val="FF0000"/>
              </a:solidFill>
            </a:endParaRPr>
          </a:p>
        </p:txBody>
      </p:sp>
      <p:sp>
        <p:nvSpPr>
          <p:cNvPr id="3" name="Содержимое 2"/>
          <p:cNvSpPr>
            <a:spLocks noGrp="1"/>
          </p:cNvSpPr>
          <p:nvPr>
            <p:ph sz="quarter" idx="1"/>
          </p:nvPr>
        </p:nvSpPr>
        <p:spPr/>
        <p:txBody>
          <a:bodyPr/>
          <a:lstStyle/>
          <a:p>
            <a:pPr marL="514350" indent="-514350">
              <a:buFont typeface="+mj-lt"/>
              <a:buAutoNum type="arabicPeriod"/>
            </a:pPr>
            <a:r>
              <a:rPr lang="kk-KZ" sz="2800" dirty="0" smtClean="0">
                <a:solidFill>
                  <a:srgbClr val="002060"/>
                </a:solidFill>
                <a:latin typeface="Times New Roman" pitchFamily="18" charset="0"/>
                <a:cs typeface="Times New Roman" pitchFamily="18" charset="0"/>
              </a:rPr>
              <a:t>Артериялық сабау</a:t>
            </a:r>
          </a:p>
          <a:p>
            <a:pPr marL="514350" indent="-514350">
              <a:buFont typeface="+mj-lt"/>
              <a:buAutoNum type="arabicPeriod"/>
            </a:pPr>
            <a:r>
              <a:rPr lang="kk-KZ" sz="2800" dirty="0" smtClean="0">
                <a:solidFill>
                  <a:srgbClr val="002060"/>
                </a:solidFill>
                <a:latin typeface="Times New Roman" pitchFamily="18" charset="0"/>
                <a:cs typeface="Times New Roman" pitchFamily="18" charset="0"/>
              </a:rPr>
              <a:t>Трункальды клапан (3-6 жарты ай тәрізді жармалары бар)</a:t>
            </a:r>
          </a:p>
          <a:p>
            <a:pPr marL="514350" indent="-514350">
              <a:buFont typeface="+mj-lt"/>
              <a:buAutoNum type="arabicPeriod"/>
            </a:pPr>
            <a:r>
              <a:rPr lang="kk-KZ" sz="2800" dirty="0" smtClean="0">
                <a:solidFill>
                  <a:srgbClr val="002060"/>
                </a:solidFill>
                <a:latin typeface="Times New Roman" pitchFamily="18" charset="0"/>
                <a:cs typeface="Times New Roman" pitchFamily="18" charset="0"/>
              </a:rPr>
              <a:t>Инфундибулярлы қарыншааралық перде ақауы</a:t>
            </a:r>
          </a:p>
          <a:p>
            <a:pPr marL="514350" indent="-514350">
              <a:buFont typeface="+mj-lt"/>
              <a:buAutoNum type="arabicPeriod"/>
            </a:pPr>
            <a:r>
              <a:rPr lang="kk-KZ" sz="2800" dirty="0" smtClean="0">
                <a:solidFill>
                  <a:srgbClr val="002060"/>
                </a:solidFill>
                <a:latin typeface="Times New Roman" pitchFamily="18" charset="0"/>
                <a:cs typeface="Times New Roman" pitchFamily="18" charset="0"/>
              </a:rPr>
              <a:t>Өкпе сабауы немесе артериялары артериялық сабаудан шығады.</a:t>
            </a:r>
          </a:p>
          <a:p>
            <a:pPr marL="514350" indent="-514350">
              <a:buFont typeface="+mj-lt"/>
              <a:buAutoNum type="arabicPeriod"/>
            </a:pPr>
            <a:endParaRPr lang="kk-KZ" dirty="0" smtClean="0"/>
          </a:p>
          <a:p>
            <a:pPr marL="514350" indent="-514350">
              <a:buFont typeface="+mj-lt"/>
              <a:buAutoNum type="arabicPeriod"/>
            </a:pPr>
            <a:endParaRPr lang="ru-RU" dirty="0"/>
          </a:p>
        </p:txBody>
      </p:sp>
      <p:sp>
        <p:nvSpPr>
          <p:cNvPr id="4" name="Прямоугольник 3"/>
          <p:cNvSpPr/>
          <p:nvPr/>
        </p:nvSpPr>
        <p:spPr>
          <a:xfrm>
            <a:off x="323528" y="6309320"/>
            <a:ext cx="9144000" cy="338554"/>
          </a:xfrm>
          <a:prstGeom prst="rect">
            <a:avLst/>
          </a:prstGeom>
        </p:spPr>
        <p:txBody>
          <a:bodyPr wrap="square">
            <a:spAutoFit/>
          </a:bodyPr>
          <a:lstStyle/>
          <a:p>
            <a:pPr marL="514350" indent="-514350"/>
            <a:r>
              <a:rPr lang="kk-KZ" sz="1600" dirty="0" smtClean="0"/>
              <a:t>Источник: “Врожденные пороки сердца” А.С.Шарыкин 2009 г. 12.4.Общий артериальный ствол</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362</TotalTime>
  <Words>1028</Words>
  <Application>Microsoft Office PowerPoint</Application>
  <PresentationFormat>Экран (4:3)</PresentationFormat>
  <Paragraphs>140</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Справедливость</vt:lpstr>
      <vt:lpstr>Слайд 1</vt:lpstr>
      <vt:lpstr>Слайд 2</vt:lpstr>
      <vt:lpstr>Слайд 3</vt:lpstr>
      <vt:lpstr>Жүрек құрылымдарының қалыпты орналасуы</vt:lpstr>
      <vt:lpstr>Слайд 5</vt:lpstr>
      <vt:lpstr>Жүрек тамырларының дамуы</vt:lpstr>
      <vt:lpstr>Слайд 7</vt:lpstr>
      <vt:lpstr>Ақаудың қалыптасуы</vt:lpstr>
      <vt:lpstr>Ақау элементтері</vt:lpstr>
      <vt:lpstr>Слайд 10</vt:lpstr>
      <vt:lpstr>Ақау типтері</vt:lpstr>
      <vt:lpstr>Слайд 12</vt:lpstr>
      <vt:lpstr>Гемодинамика</vt:lpstr>
      <vt:lpstr>Слайд 14</vt:lpstr>
      <vt:lpstr>Слайд 15</vt:lpstr>
      <vt:lpstr>Слайд 16</vt:lpstr>
      <vt:lpstr>Слайд 17</vt:lpstr>
      <vt:lpstr>Слайд 18</vt:lpstr>
      <vt:lpstr>Слайд 19</vt:lpstr>
      <vt:lpstr>Слайд 20</vt:lpstr>
      <vt:lpstr>Қанның оксигенациясы</vt:lpstr>
      <vt:lpstr>Клиника</vt:lpstr>
      <vt:lpstr>Слайд 23</vt:lpstr>
      <vt:lpstr>Эхокардиография</vt:lpstr>
      <vt:lpstr>Слайд 25</vt:lpstr>
      <vt:lpstr>PLAX LV</vt:lpstr>
      <vt:lpstr>PSAX AO</vt:lpstr>
      <vt:lpstr>Артериялық сабау және аорта-өкпелік перде ақауы</vt:lpstr>
      <vt:lpstr>Өкпе артериясының систолалық қысымы</vt:lpstr>
      <vt:lpstr>Басқа инструментальды зерттеулер</vt:lpstr>
      <vt:lpstr>Слайд 31</vt:lpstr>
      <vt:lpstr>Хирургиялық ем</vt:lpstr>
      <vt:lpstr>Слайд 33</vt:lpstr>
      <vt:lpstr>Болжамы</vt:lpstr>
      <vt:lpstr>Пайдаланылған әдебиеттер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Общий артериальный ствол</dc:title>
  <dc:creator>Edige Alihan</dc:creator>
  <cp:lastModifiedBy>Zhanar</cp:lastModifiedBy>
  <cp:revision>121</cp:revision>
  <dcterms:created xsi:type="dcterms:W3CDTF">2024-09-25T17:58:22Z</dcterms:created>
  <dcterms:modified xsi:type="dcterms:W3CDTF">2024-12-03T17:31:49Z</dcterms:modified>
</cp:coreProperties>
</file>